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2" r:id="rId4"/>
  </p:sldMasterIdLst>
  <p:notesMasterIdLst>
    <p:notesMasterId r:id="rId49"/>
  </p:notesMasterIdLst>
  <p:sldIdLst>
    <p:sldId id="257" r:id="rId5"/>
    <p:sldId id="426" r:id="rId6"/>
    <p:sldId id="258" r:id="rId7"/>
    <p:sldId id="427" r:id="rId8"/>
    <p:sldId id="428" r:id="rId9"/>
    <p:sldId id="429" r:id="rId10"/>
    <p:sldId id="259" r:id="rId11"/>
    <p:sldId id="431" r:id="rId12"/>
    <p:sldId id="432" r:id="rId13"/>
    <p:sldId id="261" r:id="rId14"/>
    <p:sldId id="593" r:id="rId15"/>
    <p:sldId id="263" r:id="rId16"/>
    <p:sldId id="483" r:id="rId17"/>
    <p:sldId id="596" r:id="rId18"/>
    <p:sldId id="466" r:id="rId19"/>
    <p:sldId id="456" r:id="rId20"/>
    <p:sldId id="457" r:id="rId21"/>
    <p:sldId id="458" r:id="rId22"/>
    <p:sldId id="459" r:id="rId23"/>
    <p:sldId id="460" r:id="rId24"/>
    <p:sldId id="461" r:id="rId25"/>
    <p:sldId id="462" r:id="rId26"/>
    <p:sldId id="465" r:id="rId27"/>
    <p:sldId id="463" r:id="rId28"/>
    <p:sldId id="464" r:id="rId29"/>
    <p:sldId id="436" r:id="rId30"/>
    <p:sldId id="484" r:id="rId31"/>
    <p:sldId id="485" r:id="rId32"/>
    <p:sldId id="486" r:id="rId33"/>
    <p:sldId id="594" r:id="rId34"/>
    <p:sldId id="488" r:id="rId35"/>
    <p:sldId id="467" r:id="rId36"/>
    <p:sldId id="468" r:id="rId37"/>
    <p:sldId id="469" r:id="rId38"/>
    <p:sldId id="470" r:id="rId39"/>
    <p:sldId id="471" r:id="rId40"/>
    <p:sldId id="482" r:id="rId41"/>
    <p:sldId id="475" r:id="rId42"/>
    <p:sldId id="477" r:id="rId43"/>
    <p:sldId id="478" r:id="rId44"/>
    <p:sldId id="479" r:id="rId45"/>
    <p:sldId id="480" r:id="rId46"/>
    <p:sldId id="271" r:id="rId47"/>
    <p:sldId id="595"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7B023D38-FFBC-E2C2-D214-7162B76BE166}" name="Martha Quick" initials="MQ" userId="S::maq2@cdc.gov::0d533c83-808d-433f-96e1-46f2a324ca7d" providerId="AD"/>
  <p188:author id="{32569148-467A-A74C-8AEE-DCF781BA2D12}" name="Evering-Watley, Michele (CDC/GHC/DGHP)" initials="EWM(" userId="S::mee4@cdc.gov::2206c350-ccdb-4c4f-b595-dfe690500610"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GHC/DGHP)" initials="YEE(" userId="S::IGF8@cdc.gov::19c9ef13-1d29-41fa-9fd7-59de21a7a375" providerId="AD"/>
  <p188:author id="{7A022CD9-87BE-D8A0-A686-6885FDE2EE81}" name="ANAITE  DIAZ ARTIGA" initials="AD" userId="S::adiaz@uvg.edu.gt::daa04e58-c612-4e8f-a8da-565b85254d0d" providerId="AD"/>
  <p188:author id="{B692A5F4-97DE-BB51-F96B-B9FECA0E4692}" name="Guerra, Marta (CDC/GHC/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C2F6"/>
    <a:srgbClr val="0065A4"/>
    <a:srgbClr val="109648"/>
    <a:srgbClr val="FFFFB7"/>
    <a:srgbClr val="604900"/>
    <a:srgbClr val="F7941D"/>
    <a:srgbClr val="C198E0"/>
    <a:srgbClr val="A2D086"/>
    <a:srgbClr val="0000FF"/>
    <a:srgbClr val="EF53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350" autoAdjust="0"/>
  </p:normalViewPr>
  <p:slideViewPr>
    <p:cSldViewPr snapToGrid="0">
      <p:cViewPr varScale="1">
        <p:scale>
          <a:sx n="47" d="100"/>
          <a:sy n="47" d="100"/>
        </p:scale>
        <p:origin x="1392"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C0452449-2526-4996-8D5F-75DFD676DDC8}"/>
    <pc:docChg chg="modSld">
      <pc:chgData name="Gallagher, Darby (CDC/GHC/DGHP)" userId="a845a694-00ae-430c-a73d-6baae6728f31" providerId="ADAL" clId="{C0452449-2526-4996-8D5F-75DFD676DDC8}" dt="2025-02-06T20:35:52.768" v="4" actId="20577"/>
      <pc:docMkLst>
        <pc:docMk/>
      </pc:docMkLst>
      <pc:sldChg chg="modSp mod">
        <pc:chgData name="Gallagher, Darby (CDC/GHC/DGHP)" userId="a845a694-00ae-430c-a73d-6baae6728f31" providerId="ADAL" clId="{C0452449-2526-4996-8D5F-75DFD676DDC8}" dt="2025-02-06T20:35:52.768" v="4" actId="20577"/>
        <pc:sldMkLst>
          <pc:docMk/>
          <pc:sldMk cId="392016870" sldId="468"/>
        </pc:sldMkLst>
        <pc:spChg chg="mod">
          <ac:chgData name="Gallagher, Darby (CDC/GHC/DGHP)" userId="a845a694-00ae-430c-a73d-6baae6728f31" providerId="ADAL" clId="{C0452449-2526-4996-8D5F-75DFD676DDC8}" dt="2025-02-06T20:35:52.768" v="4" actId="20577"/>
          <ac:spMkLst>
            <pc:docMk/>
            <pc:sldMk cId="392016870" sldId="468"/>
            <ac:spMk id="4" creationId="{ADC6DBD0-0973-1A63-FF97-7D64F5CD7A46}"/>
          </ac:spMkLst>
        </pc:spChg>
      </pc:sldChg>
      <pc:sldChg chg="modSp mod">
        <pc:chgData name="Gallagher, Darby (CDC/GHC/DGHP)" userId="a845a694-00ae-430c-a73d-6baae6728f31" providerId="ADAL" clId="{C0452449-2526-4996-8D5F-75DFD676DDC8}" dt="2025-02-06T20:33:27.236" v="3" actId="20577"/>
        <pc:sldMkLst>
          <pc:docMk/>
          <pc:sldMk cId="3168502514" sldId="594"/>
        </pc:sldMkLst>
        <pc:spChg chg="mod">
          <ac:chgData name="Gallagher, Darby (CDC/GHC/DGHP)" userId="a845a694-00ae-430c-a73d-6baae6728f31" providerId="ADAL" clId="{C0452449-2526-4996-8D5F-75DFD676DDC8}" dt="2025-02-06T20:33:27.236" v="3" actId="20577"/>
          <ac:spMkLst>
            <pc:docMk/>
            <pc:sldMk cId="3168502514" sldId="594"/>
            <ac:spMk id="3" creationId="{74A798D0-F291-B92A-FB6F-6E3A670003F4}"/>
          </ac:spMkLst>
        </pc:spChg>
      </pc:sldChg>
    </pc:docChg>
  </pc:docChgLst>
  <pc:docChgLst>
    <pc:chgData name="Gallagher, Darby (CDC/GHC/DGHP)" userId="a845a694-00ae-430c-a73d-6baae6728f31" providerId="ADAL" clId="{406AA4C4-5295-43DE-B69C-F4FB867C6C0D}"/>
    <pc:docChg chg="undo redo custSel modSld">
      <pc:chgData name="Gallagher, Darby (CDC/GHC/DGHP)" userId="a845a694-00ae-430c-a73d-6baae6728f31" providerId="ADAL" clId="{406AA4C4-5295-43DE-B69C-F4FB867C6C0D}" dt="2025-02-25T21:57:50.404" v="310" actId="115"/>
      <pc:docMkLst>
        <pc:docMk/>
      </pc:docMkLst>
      <pc:sldChg chg="modSp mod modNotesTx">
        <pc:chgData name="Gallagher, Darby (CDC/GHC/DGHP)" userId="a845a694-00ae-430c-a73d-6baae6728f31" providerId="ADAL" clId="{406AA4C4-5295-43DE-B69C-F4FB867C6C0D}" dt="2025-02-24T18:55:59.729" v="35" actId="27107"/>
        <pc:sldMkLst>
          <pc:docMk/>
          <pc:sldMk cId="0" sldId="259"/>
        </pc:sldMkLst>
        <pc:spChg chg="mod">
          <ac:chgData name="Gallagher, Darby (CDC/GHC/DGHP)" userId="a845a694-00ae-430c-a73d-6baae6728f31" providerId="ADAL" clId="{406AA4C4-5295-43DE-B69C-F4FB867C6C0D}" dt="2025-02-24T18:55:54.178" v="34" actId="27107"/>
          <ac:spMkLst>
            <pc:docMk/>
            <pc:sldMk cId="0" sldId="259"/>
            <ac:spMk id="9" creationId="{E4271EDC-3773-A59D-AAD3-00AF15CC6A74}"/>
          </ac:spMkLst>
        </pc:spChg>
      </pc:sldChg>
      <pc:sldChg chg="modSp mod">
        <pc:chgData name="Gallagher, Darby (CDC/GHC/DGHP)" userId="a845a694-00ae-430c-a73d-6baae6728f31" providerId="ADAL" clId="{406AA4C4-5295-43DE-B69C-F4FB867C6C0D}" dt="2025-02-24T18:56:51.974" v="44" actId="27107"/>
        <pc:sldMkLst>
          <pc:docMk/>
          <pc:sldMk cId="0" sldId="261"/>
        </pc:sldMkLst>
        <pc:spChg chg="mod">
          <ac:chgData name="Gallagher, Darby (CDC/GHC/DGHP)" userId="a845a694-00ae-430c-a73d-6baae6728f31" providerId="ADAL" clId="{406AA4C4-5295-43DE-B69C-F4FB867C6C0D}" dt="2025-02-24T18:56:51.974" v="44" actId="27107"/>
          <ac:spMkLst>
            <pc:docMk/>
            <pc:sldMk cId="0" sldId="261"/>
            <ac:spMk id="4" creationId="{1BF0CB54-FA9A-A5BA-79DB-2775FEE6D32B}"/>
          </ac:spMkLst>
        </pc:spChg>
      </pc:sldChg>
      <pc:sldChg chg="modSp mod">
        <pc:chgData name="Gallagher, Darby (CDC/GHC/DGHP)" userId="a845a694-00ae-430c-a73d-6baae6728f31" providerId="ADAL" clId="{406AA4C4-5295-43DE-B69C-F4FB867C6C0D}" dt="2025-02-24T20:29:55.601" v="263" actId="1036"/>
        <pc:sldMkLst>
          <pc:docMk/>
          <pc:sldMk cId="0" sldId="271"/>
        </pc:sldMkLst>
        <pc:spChg chg="mod">
          <ac:chgData name="Gallagher, Darby (CDC/GHC/DGHP)" userId="a845a694-00ae-430c-a73d-6baae6728f31" providerId="ADAL" clId="{406AA4C4-5295-43DE-B69C-F4FB867C6C0D}" dt="2025-02-24T20:29:55.601" v="263" actId="1036"/>
          <ac:spMkLst>
            <pc:docMk/>
            <pc:sldMk cId="0" sldId="271"/>
            <ac:spMk id="2" creationId="{96CA5890-67EB-14A0-414A-F5B8D5995519}"/>
          </ac:spMkLst>
        </pc:spChg>
      </pc:sldChg>
      <pc:sldChg chg="modNotesTx">
        <pc:chgData name="Gallagher, Darby (CDC/GHC/DGHP)" userId="a845a694-00ae-430c-a73d-6baae6728f31" providerId="ADAL" clId="{406AA4C4-5295-43DE-B69C-F4FB867C6C0D}" dt="2025-02-24T17:46:07.362" v="28" actId="790"/>
        <pc:sldMkLst>
          <pc:docMk/>
          <pc:sldMk cId="2344121329" sldId="426"/>
        </pc:sldMkLst>
      </pc:sldChg>
      <pc:sldChg chg="modSp">
        <pc:chgData name="Gallagher, Darby (CDC/GHC/DGHP)" userId="a845a694-00ae-430c-a73d-6baae6728f31" providerId="ADAL" clId="{406AA4C4-5295-43DE-B69C-F4FB867C6C0D}" dt="2025-02-24T17:46:26.655" v="29" actId="208"/>
        <pc:sldMkLst>
          <pc:docMk/>
          <pc:sldMk cId="2399418683" sldId="427"/>
        </pc:sldMkLst>
        <pc:picChg chg="mod">
          <ac:chgData name="Gallagher, Darby (CDC/GHC/DGHP)" userId="a845a694-00ae-430c-a73d-6baae6728f31" providerId="ADAL" clId="{406AA4C4-5295-43DE-B69C-F4FB867C6C0D}" dt="2025-02-24T17:46:26.655" v="29" actId="208"/>
          <ac:picMkLst>
            <pc:docMk/>
            <pc:sldMk cId="2399418683" sldId="427"/>
            <ac:picMk id="3" creationId="{8A0751FF-78C5-DE95-7980-7566D80A3F61}"/>
          </ac:picMkLst>
        </pc:picChg>
      </pc:sldChg>
      <pc:sldChg chg="modSp mod modCm">
        <pc:chgData name="Gallagher, Darby (CDC/GHC/DGHP)" userId="a845a694-00ae-430c-a73d-6baae6728f31" providerId="ADAL" clId="{406AA4C4-5295-43DE-B69C-F4FB867C6C0D}" dt="2025-02-24T16:30:58.315" v="16" actId="20577"/>
        <pc:sldMkLst>
          <pc:docMk/>
          <pc:sldMk cId="926359321" sldId="428"/>
        </pc:sldMkLst>
        <pc:spChg chg="mod">
          <ac:chgData name="Gallagher, Darby (CDC/GHC/DGHP)" userId="a845a694-00ae-430c-a73d-6baae6728f31" providerId="ADAL" clId="{406AA4C4-5295-43DE-B69C-F4FB867C6C0D}" dt="2025-02-24T16:30:58.315" v="16" actId="20577"/>
          <ac:spMkLst>
            <pc:docMk/>
            <pc:sldMk cId="926359321" sldId="428"/>
            <ac:spMk id="2" creationId="{EE8C9799-5C21-EBBD-4D1A-87981B37EC0A}"/>
          </ac:spMkLst>
        </pc:spChg>
        <pc:extLst>
          <p:ext xmlns:p="http://schemas.openxmlformats.org/presentationml/2006/main" uri="{D6D511B9-2390-475A-947B-AFAB55BFBCF1}">
            <pc226:cmChg xmlns:pc226="http://schemas.microsoft.com/office/powerpoint/2022/06/main/command" chg="mod">
              <pc226:chgData name="Gallagher, Darby (CDC/GHC/DGHP)" userId="a845a694-00ae-430c-a73d-6baae6728f31" providerId="ADAL" clId="{406AA4C4-5295-43DE-B69C-F4FB867C6C0D}" dt="2025-02-24T16:30:58.315" v="16" actId="20577"/>
              <pc2:cmMkLst xmlns:pc2="http://schemas.microsoft.com/office/powerpoint/2019/9/main/command">
                <pc:docMk/>
                <pc:sldMk cId="926359321" sldId="428"/>
                <pc2:cmMk id="{E36E4750-0618-4F76-A971-E5B7262556D5}"/>
              </pc2:cmMkLst>
            </pc226:cmChg>
          </p:ext>
        </pc:extLst>
      </pc:sldChg>
      <pc:sldChg chg="modSp mod">
        <pc:chgData name="Gallagher, Darby (CDC/GHC/DGHP)" userId="a845a694-00ae-430c-a73d-6baae6728f31" providerId="ADAL" clId="{406AA4C4-5295-43DE-B69C-F4FB867C6C0D}" dt="2025-02-24T17:55:36.296" v="31" actId="20577"/>
        <pc:sldMkLst>
          <pc:docMk/>
          <pc:sldMk cId="0" sldId="429"/>
        </pc:sldMkLst>
        <pc:spChg chg="mod">
          <ac:chgData name="Gallagher, Darby (CDC/GHC/DGHP)" userId="a845a694-00ae-430c-a73d-6baae6728f31" providerId="ADAL" clId="{406AA4C4-5295-43DE-B69C-F4FB867C6C0D}" dt="2025-02-24T17:55:36.296" v="31" actId="20577"/>
          <ac:spMkLst>
            <pc:docMk/>
            <pc:sldMk cId="0" sldId="429"/>
            <ac:spMk id="97" creationId="{00000000-0000-0000-0000-000000000000}"/>
          </ac:spMkLst>
        </pc:spChg>
      </pc:sldChg>
      <pc:sldChg chg="modSp mod chgLayout">
        <pc:chgData name="Gallagher, Darby (CDC/GHC/DGHP)" userId="a845a694-00ae-430c-a73d-6baae6728f31" providerId="ADAL" clId="{406AA4C4-5295-43DE-B69C-F4FB867C6C0D}" dt="2025-02-24T18:56:35.234" v="42" actId="1035"/>
        <pc:sldMkLst>
          <pc:docMk/>
          <pc:sldMk cId="4115452272" sldId="432"/>
        </pc:sldMkLst>
        <pc:spChg chg="mod ord">
          <ac:chgData name="Gallagher, Darby (CDC/GHC/DGHP)" userId="a845a694-00ae-430c-a73d-6baae6728f31" providerId="ADAL" clId="{406AA4C4-5295-43DE-B69C-F4FB867C6C0D}" dt="2025-02-24T18:56:35.234" v="42" actId="1035"/>
          <ac:spMkLst>
            <pc:docMk/>
            <pc:sldMk cId="4115452272" sldId="432"/>
            <ac:spMk id="6" creationId="{1AC7BFB8-2DD0-2E85-AFA5-1A03BBCFC3B1}"/>
          </ac:spMkLst>
        </pc:spChg>
        <pc:spChg chg="mod ord">
          <ac:chgData name="Gallagher, Darby (CDC/GHC/DGHP)" userId="a845a694-00ae-430c-a73d-6baae6728f31" providerId="ADAL" clId="{406AA4C4-5295-43DE-B69C-F4FB867C6C0D}" dt="2025-02-24T18:56:30.740" v="40" actId="700"/>
          <ac:spMkLst>
            <pc:docMk/>
            <pc:sldMk cId="4115452272" sldId="432"/>
            <ac:spMk id="7" creationId="{570219E7-7C55-54AB-3147-2B52652DED68}"/>
          </ac:spMkLst>
        </pc:spChg>
      </pc:sldChg>
      <pc:sldChg chg="modNotesTx">
        <pc:chgData name="Gallagher, Darby (CDC/GHC/DGHP)" userId="a845a694-00ae-430c-a73d-6baae6728f31" providerId="ADAL" clId="{406AA4C4-5295-43DE-B69C-F4FB867C6C0D}" dt="2025-02-25T21:50:00.781" v="272" actId="115"/>
        <pc:sldMkLst>
          <pc:docMk/>
          <pc:sldMk cId="57197164" sldId="456"/>
        </pc:sldMkLst>
      </pc:sldChg>
      <pc:sldChg chg="modNotesTx">
        <pc:chgData name="Gallagher, Darby (CDC/GHC/DGHP)" userId="a845a694-00ae-430c-a73d-6baae6728f31" providerId="ADAL" clId="{406AA4C4-5295-43DE-B69C-F4FB867C6C0D}" dt="2025-02-25T21:55:22.609" v="274" actId="115"/>
        <pc:sldMkLst>
          <pc:docMk/>
          <pc:sldMk cId="1311596732" sldId="460"/>
        </pc:sldMkLst>
      </pc:sldChg>
      <pc:sldChg chg="modNotesTx">
        <pc:chgData name="Gallagher, Darby (CDC/GHC/DGHP)" userId="a845a694-00ae-430c-a73d-6baae6728f31" providerId="ADAL" clId="{406AA4C4-5295-43DE-B69C-F4FB867C6C0D}" dt="2025-02-25T21:49:50.663" v="270" actId="115"/>
        <pc:sldMkLst>
          <pc:docMk/>
          <pc:sldMk cId="832013025" sldId="466"/>
        </pc:sldMkLst>
      </pc:sldChg>
      <pc:sldChg chg="modSp mod">
        <pc:chgData name="Gallagher, Darby (CDC/GHC/DGHP)" userId="a845a694-00ae-430c-a73d-6baae6728f31" providerId="ADAL" clId="{406AA4C4-5295-43DE-B69C-F4FB867C6C0D}" dt="2025-02-24T16:33:43.623" v="20" actId="20577"/>
        <pc:sldMkLst>
          <pc:docMk/>
          <pc:sldMk cId="392016870" sldId="468"/>
        </pc:sldMkLst>
        <pc:spChg chg="mod">
          <ac:chgData name="Gallagher, Darby (CDC/GHC/DGHP)" userId="a845a694-00ae-430c-a73d-6baae6728f31" providerId="ADAL" clId="{406AA4C4-5295-43DE-B69C-F4FB867C6C0D}" dt="2025-02-24T16:33:43.623" v="20" actId="20577"/>
          <ac:spMkLst>
            <pc:docMk/>
            <pc:sldMk cId="392016870" sldId="468"/>
            <ac:spMk id="4" creationId="{ADC6DBD0-0973-1A63-FF97-7D64F5CD7A46}"/>
          </ac:spMkLst>
        </pc:spChg>
      </pc:sldChg>
      <pc:sldChg chg="modSp mod">
        <pc:chgData name="Gallagher, Darby (CDC/GHC/DGHP)" userId="a845a694-00ae-430c-a73d-6baae6728f31" providerId="ADAL" clId="{406AA4C4-5295-43DE-B69C-F4FB867C6C0D}" dt="2025-02-24T19:39:46.088" v="65" actId="20577"/>
        <pc:sldMkLst>
          <pc:docMk/>
          <pc:sldMk cId="2857062213" sldId="469"/>
        </pc:sldMkLst>
        <pc:graphicFrameChg chg="modGraphic">
          <ac:chgData name="Gallagher, Darby (CDC/GHC/DGHP)" userId="a845a694-00ae-430c-a73d-6baae6728f31" providerId="ADAL" clId="{406AA4C4-5295-43DE-B69C-F4FB867C6C0D}" dt="2025-02-24T19:39:46.088" v="65" actId="20577"/>
          <ac:graphicFrameMkLst>
            <pc:docMk/>
            <pc:sldMk cId="2857062213" sldId="469"/>
            <ac:graphicFrameMk id="9" creationId="{07B392D5-6712-B4DE-E50F-2E06A94FA2D5}"/>
          </ac:graphicFrameMkLst>
        </pc:graphicFrameChg>
      </pc:sldChg>
      <pc:sldChg chg="modSp mod">
        <pc:chgData name="Gallagher, Darby (CDC/GHC/DGHP)" userId="a845a694-00ae-430c-a73d-6baae6728f31" providerId="ADAL" clId="{406AA4C4-5295-43DE-B69C-F4FB867C6C0D}" dt="2025-02-24T20:00:11.104" v="219" actId="12788"/>
        <pc:sldMkLst>
          <pc:docMk/>
          <pc:sldMk cId="2865052843" sldId="470"/>
        </pc:sldMkLst>
        <pc:spChg chg="mod">
          <ac:chgData name="Gallagher, Darby (CDC/GHC/DGHP)" userId="a845a694-00ae-430c-a73d-6baae6728f31" providerId="ADAL" clId="{406AA4C4-5295-43DE-B69C-F4FB867C6C0D}" dt="2025-02-24T19:40:25.240" v="73" actId="1036"/>
          <ac:spMkLst>
            <pc:docMk/>
            <pc:sldMk cId="2865052843" sldId="470"/>
            <ac:spMk id="3" creationId="{49074312-A65A-D125-61E9-FF0D058A7FDB}"/>
          </ac:spMkLst>
        </pc:spChg>
        <pc:spChg chg="mod">
          <ac:chgData name="Gallagher, Darby (CDC/GHC/DGHP)" userId="a845a694-00ae-430c-a73d-6baae6728f31" providerId="ADAL" clId="{406AA4C4-5295-43DE-B69C-F4FB867C6C0D}" dt="2025-02-24T19:39:18.830" v="59" actId="1035"/>
          <ac:spMkLst>
            <pc:docMk/>
            <pc:sldMk cId="2865052843" sldId="470"/>
            <ac:spMk id="4" creationId="{806CC154-08B9-4F6B-BB3C-C14E67253CB4}"/>
          </ac:spMkLst>
        </pc:spChg>
        <pc:graphicFrameChg chg="mod modGraphic">
          <ac:chgData name="Gallagher, Darby (CDC/GHC/DGHP)" userId="a845a694-00ae-430c-a73d-6baae6728f31" providerId="ADAL" clId="{406AA4C4-5295-43DE-B69C-F4FB867C6C0D}" dt="2025-02-24T20:00:11.104" v="219" actId="12788"/>
          <ac:graphicFrameMkLst>
            <pc:docMk/>
            <pc:sldMk cId="2865052843" sldId="470"/>
            <ac:graphicFrameMk id="2" creationId="{619CBBFC-F9AB-A9FA-3DAC-C4719D01B3B8}"/>
          </ac:graphicFrameMkLst>
        </pc:graphicFrameChg>
      </pc:sldChg>
      <pc:sldChg chg="modSp mod modNotesTx">
        <pc:chgData name="Gallagher, Darby (CDC/GHC/DGHP)" userId="a845a694-00ae-430c-a73d-6baae6728f31" providerId="ADAL" clId="{406AA4C4-5295-43DE-B69C-F4FB867C6C0D}" dt="2025-02-24T19:57:06.638" v="145" actId="14100"/>
        <pc:sldMkLst>
          <pc:docMk/>
          <pc:sldMk cId="1675252410" sldId="471"/>
        </pc:sldMkLst>
        <pc:spChg chg="mod">
          <ac:chgData name="Gallagher, Darby (CDC/GHC/DGHP)" userId="a845a694-00ae-430c-a73d-6baae6728f31" providerId="ADAL" clId="{406AA4C4-5295-43DE-B69C-F4FB867C6C0D}" dt="2025-02-24T19:56:19.886" v="126" actId="1035"/>
          <ac:spMkLst>
            <pc:docMk/>
            <pc:sldMk cId="1675252410" sldId="471"/>
            <ac:spMk id="7" creationId="{5EC64F56-D5E3-809C-9C73-E3F8166ACF24}"/>
          </ac:spMkLst>
        </pc:spChg>
        <pc:graphicFrameChg chg="mod modGraphic">
          <ac:chgData name="Gallagher, Darby (CDC/GHC/DGHP)" userId="a845a694-00ae-430c-a73d-6baae6728f31" providerId="ADAL" clId="{406AA4C4-5295-43DE-B69C-F4FB867C6C0D}" dt="2025-02-24T19:57:06.638" v="145" actId="14100"/>
          <ac:graphicFrameMkLst>
            <pc:docMk/>
            <pc:sldMk cId="1675252410" sldId="471"/>
            <ac:graphicFrameMk id="2" creationId="{8DF2FF3B-64E6-BB48-D68F-594CFA10FFF9}"/>
          </ac:graphicFrameMkLst>
        </pc:graphicFrameChg>
      </pc:sldChg>
      <pc:sldChg chg="modSp mod modNotesTx">
        <pc:chgData name="Gallagher, Darby (CDC/GHC/DGHP)" userId="a845a694-00ae-430c-a73d-6baae6728f31" providerId="ADAL" clId="{406AA4C4-5295-43DE-B69C-F4FB867C6C0D}" dt="2025-02-25T21:57:21.824" v="300" actId="115"/>
        <pc:sldMkLst>
          <pc:docMk/>
          <pc:sldMk cId="4281592166" sldId="475"/>
        </pc:sldMkLst>
        <pc:spChg chg="mod">
          <ac:chgData name="Gallagher, Darby (CDC/GHC/DGHP)" userId="a845a694-00ae-430c-a73d-6baae6728f31" providerId="ADAL" clId="{406AA4C4-5295-43DE-B69C-F4FB867C6C0D}" dt="2025-02-24T19:57:38.670" v="165" actId="1038"/>
          <ac:spMkLst>
            <pc:docMk/>
            <pc:sldMk cId="4281592166" sldId="475"/>
            <ac:spMk id="5" creationId="{64E41870-440A-D488-0BA5-B7451F27D525}"/>
          </ac:spMkLst>
        </pc:spChg>
      </pc:sldChg>
      <pc:sldChg chg="modNotesTx">
        <pc:chgData name="Gallagher, Darby (CDC/GHC/DGHP)" userId="a845a694-00ae-430c-a73d-6baae6728f31" providerId="ADAL" clId="{406AA4C4-5295-43DE-B69C-F4FB867C6C0D}" dt="2025-02-25T21:57:50.404" v="310" actId="115"/>
        <pc:sldMkLst>
          <pc:docMk/>
          <pc:sldMk cId="7386064" sldId="479"/>
        </pc:sldMkLst>
      </pc:sldChg>
      <pc:sldChg chg="modSp mod modNotesTx">
        <pc:chgData name="Gallagher, Darby (CDC/GHC/DGHP)" userId="a845a694-00ae-430c-a73d-6baae6728f31" providerId="ADAL" clId="{406AA4C4-5295-43DE-B69C-F4FB867C6C0D}" dt="2025-02-25T21:57:10.432" v="296" actId="115"/>
        <pc:sldMkLst>
          <pc:docMk/>
          <pc:sldMk cId="3754851902" sldId="482"/>
        </pc:sldMkLst>
        <pc:spChg chg="mod">
          <ac:chgData name="Gallagher, Darby (CDC/GHC/DGHP)" userId="a845a694-00ae-430c-a73d-6baae6728f31" providerId="ADAL" clId="{406AA4C4-5295-43DE-B69C-F4FB867C6C0D}" dt="2025-02-24T19:58:11.250" v="172" actId="1035"/>
          <ac:spMkLst>
            <pc:docMk/>
            <pc:sldMk cId="3754851902" sldId="482"/>
            <ac:spMk id="2" creationId="{F5B03AEF-0947-2608-4AB4-24BA01353C9D}"/>
          </ac:spMkLst>
        </pc:spChg>
        <pc:spChg chg="mod">
          <ac:chgData name="Gallagher, Darby (CDC/GHC/DGHP)" userId="a845a694-00ae-430c-a73d-6baae6728f31" providerId="ADAL" clId="{406AA4C4-5295-43DE-B69C-F4FB867C6C0D}" dt="2025-02-24T19:58:11.250" v="172" actId="1035"/>
          <ac:spMkLst>
            <pc:docMk/>
            <pc:sldMk cId="3754851902" sldId="482"/>
            <ac:spMk id="5" creationId="{CCB42CFF-6FA9-8A9D-764E-D36DA6351B51}"/>
          </ac:spMkLst>
        </pc:spChg>
        <pc:spChg chg="mod">
          <ac:chgData name="Gallagher, Darby (CDC/GHC/DGHP)" userId="a845a694-00ae-430c-a73d-6baae6728f31" providerId="ADAL" clId="{406AA4C4-5295-43DE-B69C-F4FB867C6C0D}" dt="2025-02-24T19:58:17.757" v="175" actId="1035"/>
          <ac:spMkLst>
            <pc:docMk/>
            <pc:sldMk cId="3754851902" sldId="482"/>
            <ac:spMk id="6" creationId="{D3A9FBF9-92D5-9195-0090-8E894F8E66E7}"/>
          </ac:spMkLst>
        </pc:spChg>
        <pc:spChg chg="mod">
          <ac:chgData name="Gallagher, Darby (CDC/GHC/DGHP)" userId="a845a694-00ae-430c-a73d-6baae6728f31" providerId="ADAL" clId="{406AA4C4-5295-43DE-B69C-F4FB867C6C0D}" dt="2025-02-24T19:58:17.757" v="175" actId="1035"/>
          <ac:spMkLst>
            <pc:docMk/>
            <pc:sldMk cId="3754851902" sldId="482"/>
            <ac:spMk id="7" creationId="{B1C18020-006A-37E4-1BFB-58D7F6E15BFB}"/>
          </ac:spMkLst>
        </pc:spChg>
        <pc:cxnChg chg="mod">
          <ac:chgData name="Gallagher, Darby (CDC/GHC/DGHP)" userId="a845a694-00ae-430c-a73d-6baae6728f31" providerId="ADAL" clId="{406AA4C4-5295-43DE-B69C-F4FB867C6C0D}" dt="2025-02-24T19:58:27.454" v="176" actId="14100"/>
          <ac:cxnSpMkLst>
            <pc:docMk/>
            <pc:sldMk cId="3754851902" sldId="482"/>
            <ac:cxnSpMk id="9" creationId="{69582756-83A7-4228-3124-3C891EF3DC5B}"/>
          </ac:cxnSpMkLst>
        </pc:cxnChg>
      </pc:sldChg>
      <pc:sldChg chg="modSp mod modClrScheme chgLayout">
        <pc:chgData name="Gallagher, Darby (CDC/GHC/DGHP)" userId="a845a694-00ae-430c-a73d-6baae6728f31" providerId="ADAL" clId="{406AA4C4-5295-43DE-B69C-F4FB867C6C0D}" dt="2025-02-24T19:28:09.360" v="47" actId="700"/>
        <pc:sldMkLst>
          <pc:docMk/>
          <pc:sldMk cId="1621151990" sldId="483"/>
        </pc:sldMkLst>
        <pc:spChg chg="mod ord">
          <ac:chgData name="Gallagher, Darby (CDC/GHC/DGHP)" userId="a845a694-00ae-430c-a73d-6baae6728f31" providerId="ADAL" clId="{406AA4C4-5295-43DE-B69C-F4FB867C6C0D}" dt="2025-02-24T19:28:09.360" v="47" actId="700"/>
          <ac:spMkLst>
            <pc:docMk/>
            <pc:sldMk cId="1621151990" sldId="483"/>
            <ac:spMk id="3" creationId="{CBDE0AE7-0600-170E-D254-78F3C68DB6A9}"/>
          </ac:spMkLst>
        </pc:spChg>
        <pc:spChg chg="mod ord">
          <ac:chgData name="Gallagher, Darby (CDC/GHC/DGHP)" userId="a845a694-00ae-430c-a73d-6baae6728f31" providerId="ADAL" clId="{406AA4C4-5295-43DE-B69C-F4FB867C6C0D}" dt="2025-02-24T19:28:09.360" v="47" actId="700"/>
          <ac:spMkLst>
            <pc:docMk/>
            <pc:sldMk cId="1621151990" sldId="483"/>
            <ac:spMk id="4" creationId="{C1CCB49A-75AA-FDC2-6D53-4A0C3FE2C56F}"/>
          </ac:spMkLst>
        </pc:spChg>
        <pc:spChg chg="mod ord">
          <ac:chgData name="Gallagher, Darby (CDC/GHC/DGHP)" userId="a845a694-00ae-430c-a73d-6baae6728f31" providerId="ADAL" clId="{406AA4C4-5295-43DE-B69C-F4FB867C6C0D}" dt="2025-02-24T19:28:09.360" v="47" actId="700"/>
          <ac:spMkLst>
            <pc:docMk/>
            <pc:sldMk cId="1621151990" sldId="483"/>
            <ac:spMk id="5" creationId="{00F30A58-2F85-C9A9-C81D-F649BE61EC11}"/>
          </ac:spMkLst>
        </pc:spChg>
      </pc:sldChg>
      <pc:sldChg chg="modSp mod modNotesTx">
        <pc:chgData name="Gallagher, Darby (CDC/GHC/DGHP)" userId="a845a694-00ae-430c-a73d-6baae6728f31" providerId="ADAL" clId="{406AA4C4-5295-43DE-B69C-F4FB867C6C0D}" dt="2025-02-25T21:55:35.118" v="276" actId="115"/>
        <pc:sldMkLst>
          <pc:docMk/>
          <pc:sldMk cId="903519788" sldId="484"/>
        </pc:sldMkLst>
        <pc:spChg chg="mod">
          <ac:chgData name="Gallagher, Darby (CDC/GHC/DGHP)" userId="a845a694-00ae-430c-a73d-6baae6728f31" providerId="ADAL" clId="{406AA4C4-5295-43DE-B69C-F4FB867C6C0D}" dt="2025-02-24T19:29:39.266" v="51" actId="20577"/>
          <ac:spMkLst>
            <pc:docMk/>
            <pc:sldMk cId="903519788" sldId="484"/>
            <ac:spMk id="2" creationId="{329B6EE8-1068-A55B-585C-755A65611C9E}"/>
          </ac:spMkLst>
        </pc:spChg>
      </pc:sldChg>
      <pc:sldChg chg="modSp mod modNotesTx">
        <pc:chgData name="Gallagher, Darby (CDC/GHC/DGHP)" userId="a845a694-00ae-430c-a73d-6baae6728f31" providerId="ADAL" clId="{406AA4C4-5295-43DE-B69C-F4FB867C6C0D}" dt="2025-02-25T21:55:42.753" v="278" actId="115"/>
        <pc:sldMkLst>
          <pc:docMk/>
          <pc:sldMk cId="3286461281" sldId="485"/>
        </pc:sldMkLst>
        <pc:spChg chg="mod">
          <ac:chgData name="Gallagher, Darby (CDC/GHC/DGHP)" userId="a845a694-00ae-430c-a73d-6baae6728f31" providerId="ADAL" clId="{406AA4C4-5295-43DE-B69C-F4FB867C6C0D}" dt="2025-02-24T19:29:48.859" v="52" actId="20577"/>
          <ac:spMkLst>
            <pc:docMk/>
            <pc:sldMk cId="3286461281" sldId="485"/>
            <ac:spMk id="10" creationId="{856485F1-76B8-8D19-5CA0-2D142059686B}"/>
          </ac:spMkLst>
        </pc:spChg>
      </pc:sldChg>
      <pc:sldChg chg="modSp mod modCm modNotesTx">
        <pc:chgData name="Gallagher, Darby (CDC/GHC/DGHP)" userId="a845a694-00ae-430c-a73d-6baae6728f31" providerId="ADAL" clId="{406AA4C4-5295-43DE-B69C-F4FB867C6C0D}" dt="2025-02-25T21:55:47.694" v="280" actId="115"/>
        <pc:sldMkLst>
          <pc:docMk/>
          <pc:sldMk cId="3098225085" sldId="486"/>
        </pc:sldMkLst>
        <pc:spChg chg="mod">
          <ac:chgData name="Gallagher, Darby (CDC/GHC/DGHP)" userId="a845a694-00ae-430c-a73d-6baae6728f31" providerId="ADAL" clId="{406AA4C4-5295-43DE-B69C-F4FB867C6C0D}" dt="2025-02-24T19:29:52.751" v="53" actId="20577"/>
          <ac:spMkLst>
            <pc:docMk/>
            <pc:sldMk cId="3098225085" sldId="486"/>
            <ac:spMk id="8" creationId="{43C0AF2E-0F25-05D2-26F0-33E6D60CFD66}"/>
          </ac:spMkLst>
        </pc:spChg>
        <pc:graphicFrameChg chg="modGraphic">
          <ac:chgData name="Gallagher, Darby (CDC/GHC/DGHP)" userId="a845a694-00ae-430c-a73d-6baae6728f31" providerId="ADAL" clId="{406AA4C4-5295-43DE-B69C-F4FB867C6C0D}" dt="2025-02-24T19:30:18.275" v="56" actId="27107"/>
          <ac:graphicFrameMkLst>
            <pc:docMk/>
            <pc:sldMk cId="3098225085" sldId="486"/>
            <ac:graphicFrameMk id="4" creationId="{E357854F-72E1-B4BC-4EB9-9F0D8C187692}"/>
          </ac:graphicFrameMkLst>
        </pc:graphicFrameChg>
        <pc:extLst>
          <p:ext xmlns:p="http://schemas.openxmlformats.org/presentationml/2006/main" uri="{D6D511B9-2390-475A-947B-AFAB55BFBCF1}">
            <pc226:cmChg xmlns:pc226="http://schemas.microsoft.com/office/powerpoint/2022/06/main/command" chg="mod">
              <pc226:chgData name="Gallagher, Darby (CDC/GHC/DGHP)" userId="a845a694-00ae-430c-a73d-6baae6728f31" providerId="ADAL" clId="{406AA4C4-5295-43DE-B69C-F4FB867C6C0D}" dt="2025-02-24T14:34:31.991" v="15" actId="20577"/>
              <pc2:cmMkLst xmlns:pc2="http://schemas.microsoft.com/office/powerpoint/2019/9/main/command">
                <pc:docMk/>
                <pc:sldMk cId="3098225085" sldId="486"/>
                <pc2:cmMk id="{E732EB6E-216A-4D1C-98D3-7BFBD5D7F3B9}"/>
              </pc2:cmMkLst>
            </pc226:cmChg>
          </p:ext>
        </pc:extLst>
      </pc:sldChg>
      <pc:sldChg chg="modSp mod modNotesTx">
        <pc:chgData name="Gallagher, Darby (CDC/GHC/DGHP)" userId="a845a694-00ae-430c-a73d-6baae6728f31" providerId="ADAL" clId="{406AA4C4-5295-43DE-B69C-F4FB867C6C0D}" dt="2025-02-25T21:56:00.267" v="284" actId="115"/>
        <pc:sldMkLst>
          <pc:docMk/>
          <pc:sldMk cId="2064302557" sldId="488"/>
        </pc:sldMkLst>
        <pc:spChg chg="mod">
          <ac:chgData name="Gallagher, Darby (CDC/GHC/DGHP)" userId="a845a694-00ae-430c-a73d-6baae6728f31" providerId="ADAL" clId="{406AA4C4-5295-43DE-B69C-F4FB867C6C0D}" dt="2025-02-24T19:30:06.752" v="55" actId="20577"/>
          <ac:spMkLst>
            <pc:docMk/>
            <pc:sldMk cId="2064302557" sldId="488"/>
            <ac:spMk id="11" creationId="{984B8A12-9E47-505C-BC5C-D7225EB5759C}"/>
          </ac:spMkLst>
        </pc:spChg>
        <pc:graphicFrameChg chg="modGraphic">
          <ac:chgData name="Gallagher, Darby (CDC/GHC/DGHP)" userId="a845a694-00ae-430c-a73d-6baae6728f31" providerId="ADAL" clId="{406AA4C4-5295-43DE-B69C-F4FB867C6C0D}" dt="2025-02-24T19:30:58.927" v="57" actId="20577"/>
          <ac:graphicFrameMkLst>
            <pc:docMk/>
            <pc:sldMk cId="2064302557" sldId="488"/>
            <ac:graphicFrameMk id="4" creationId="{E357854F-72E1-B4BC-4EB9-9F0D8C187692}"/>
          </ac:graphicFrameMkLst>
        </pc:graphicFrameChg>
      </pc:sldChg>
      <pc:sldChg chg="modSp mod">
        <pc:chgData name="Gallagher, Darby (CDC/GHC/DGHP)" userId="a845a694-00ae-430c-a73d-6baae6728f31" providerId="ADAL" clId="{406AA4C4-5295-43DE-B69C-F4FB867C6C0D}" dt="2025-02-24T19:30:00.554" v="54" actId="20577"/>
        <pc:sldMkLst>
          <pc:docMk/>
          <pc:sldMk cId="3168502514" sldId="594"/>
        </pc:sldMkLst>
        <pc:spChg chg="mod">
          <ac:chgData name="Gallagher, Darby (CDC/GHC/DGHP)" userId="a845a694-00ae-430c-a73d-6baae6728f31" providerId="ADAL" clId="{406AA4C4-5295-43DE-B69C-F4FB867C6C0D}" dt="2025-02-24T19:30:00.554" v="54" actId="20577"/>
          <ac:spMkLst>
            <pc:docMk/>
            <pc:sldMk cId="3168502514" sldId="594"/>
            <ac:spMk id="6" creationId="{709512F6-7BAB-2EA1-1385-9C44FD0EEAA5}"/>
          </ac:spMkLst>
        </pc:spChg>
      </pc:sldChg>
      <pc:sldChg chg="modSp mod chgLayout">
        <pc:chgData name="Gallagher, Darby (CDC/GHC/DGHP)" userId="a845a694-00ae-430c-a73d-6baae6728f31" providerId="ADAL" clId="{406AA4C4-5295-43DE-B69C-F4FB867C6C0D}" dt="2025-02-24T20:30:12.419" v="266" actId="1036"/>
        <pc:sldMkLst>
          <pc:docMk/>
          <pc:sldMk cId="2259220970" sldId="595"/>
        </pc:sldMkLst>
        <pc:spChg chg="mod ord">
          <ac:chgData name="Gallagher, Darby (CDC/GHC/DGHP)" userId="a845a694-00ae-430c-a73d-6baae6728f31" providerId="ADAL" clId="{406AA4C4-5295-43DE-B69C-F4FB867C6C0D}" dt="2025-02-24T20:30:12.419" v="266" actId="1036"/>
          <ac:spMkLst>
            <pc:docMk/>
            <pc:sldMk cId="2259220970" sldId="595"/>
            <ac:spMk id="2" creationId="{2D1ABDF9-AE89-3214-F806-8CA08B287918}"/>
          </ac:spMkLst>
        </pc:spChg>
        <pc:spChg chg="mod ord">
          <ac:chgData name="Gallagher, Darby (CDC/GHC/DGHP)" userId="a845a694-00ae-430c-a73d-6baae6728f31" providerId="ADAL" clId="{406AA4C4-5295-43DE-B69C-F4FB867C6C0D}" dt="2025-02-24T20:05:43.014" v="220" actId="700"/>
          <ac:spMkLst>
            <pc:docMk/>
            <pc:sldMk cId="2259220970" sldId="595"/>
            <ac:spMk id="3" creationId="{3D7D39A6-E8E5-EEAC-0D53-B5B46DF81C31}"/>
          </ac:spMkLst>
        </pc:spChg>
      </pc:sldChg>
      <pc:sldChg chg="modSp mod">
        <pc:chgData name="Gallagher, Darby (CDC/GHC/DGHP)" userId="a845a694-00ae-430c-a73d-6baae6728f31" providerId="ADAL" clId="{406AA4C4-5295-43DE-B69C-F4FB867C6C0D}" dt="2025-02-24T19:28:17.993" v="50" actId="1035"/>
        <pc:sldMkLst>
          <pc:docMk/>
          <pc:sldMk cId="2867763880" sldId="596"/>
        </pc:sldMkLst>
        <pc:spChg chg="mod">
          <ac:chgData name="Gallagher, Darby (CDC/GHC/DGHP)" userId="a845a694-00ae-430c-a73d-6baae6728f31" providerId="ADAL" clId="{406AA4C4-5295-43DE-B69C-F4FB867C6C0D}" dt="2025-02-24T19:28:17.993" v="50" actId="1035"/>
          <ac:spMkLst>
            <pc:docMk/>
            <pc:sldMk cId="2867763880" sldId="596"/>
            <ac:spMk id="4" creationId="{C1CCB49A-75AA-FDC2-6D53-4A0C3FE2C56F}"/>
          </ac:spMkLst>
        </pc:spChg>
      </pc:sldChg>
    </pc:docChg>
  </pc:docChgLst>
  <pc:docChgLst>
    <pc:chgData name="Gallagher, Darby (CDC/GHC/DGHP)" userId="a845a694-00ae-430c-a73d-6baae6728f31" providerId="ADAL" clId="{9ED21D1E-6A97-4A09-8ADE-C7E9096D2183}"/>
    <pc:docChg chg="modSld">
      <pc:chgData name="Gallagher, Darby (CDC/GHC/DGHP)" userId="a845a694-00ae-430c-a73d-6baae6728f31" providerId="ADAL" clId="{9ED21D1E-6A97-4A09-8ADE-C7E9096D2183}" dt="2025-03-18T17:24:54.510" v="129" actId="790"/>
      <pc:docMkLst>
        <pc:docMk/>
      </pc:docMkLst>
      <pc:sldChg chg="modSp mod">
        <pc:chgData name="Gallagher, Darby (CDC/GHC/DGHP)" userId="a845a694-00ae-430c-a73d-6baae6728f31" providerId="ADAL" clId="{9ED21D1E-6A97-4A09-8ADE-C7E9096D2183}" dt="2025-03-18T17:24:54.510" v="129" actId="790"/>
        <pc:sldMkLst>
          <pc:docMk/>
          <pc:sldMk cId="0" sldId="271"/>
        </pc:sldMkLst>
        <pc:spChg chg="mod">
          <ac:chgData name="Gallagher, Darby (CDC/GHC/DGHP)" userId="a845a694-00ae-430c-a73d-6baae6728f31" providerId="ADAL" clId="{9ED21D1E-6A97-4A09-8ADE-C7E9096D2183}" dt="2025-03-18T17:24:54.510" v="129" actId="790"/>
          <ac:spMkLst>
            <pc:docMk/>
            <pc:sldMk cId="0" sldId="271"/>
            <ac:spMk id="2" creationId="{96CA5890-67EB-14A0-414A-F5B8D5995519}"/>
          </ac:spMkLst>
        </pc:spChg>
        <pc:spChg chg="mod">
          <ac:chgData name="Gallagher, Darby (CDC/GHC/DGHP)" userId="a845a694-00ae-430c-a73d-6baae6728f31" providerId="ADAL" clId="{9ED21D1E-6A97-4A09-8ADE-C7E9096D2183}" dt="2025-03-18T17:24:54.510" v="129" actId="790"/>
          <ac:spMkLst>
            <pc:docMk/>
            <pc:sldMk cId="0" sldId="271"/>
            <ac:spMk id="5" creationId="{88510658-E66A-EA14-F20E-B1AB9553EBD0}"/>
          </ac:spMkLst>
        </pc:spChg>
      </pc:sldChg>
      <pc:sldChg chg="modNotesTx">
        <pc:chgData name="Gallagher, Darby (CDC/GHC/DGHP)" userId="a845a694-00ae-430c-a73d-6baae6728f31" providerId="ADAL" clId="{9ED21D1E-6A97-4A09-8ADE-C7E9096D2183}" dt="2025-03-18T17:13:36.312" v="96" actId="20577"/>
        <pc:sldMkLst>
          <pc:docMk/>
          <pc:sldMk cId="0" sldId="429"/>
        </pc:sldMkLst>
      </pc:sldChg>
      <pc:sldChg chg="modNotesTx">
        <pc:chgData name="Gallagher, Darby (CDC/GHC/DGHP)" userId="a845a694-00ae-430c-a73d-6baae6728f31" providerId="ADAL" clId="{9ED21D1E-6A97-4A09-8ADE-C7E9096D2183}" dt="2025-03-18T17:23:40.254" v="99" actId="5793"/>
        <pc:sldMkLst>
          <pc:docMk/>
          <pc:sldMk cId="1675252410" sldId="471"/>
        </pc:sldMkLst>
      </pc:sldChg>
      <pc:sldChg chg="modSp mod">
        <pc:chgData name="Gallagher, Darby (CDC/GHC/DGHP)" userId="a845a694-00ae-430c-a73d-6baae6728f31" providerId="ADAL" clId="{9ED21D1E-6A97-4A09-8ADE-C7E9096D2183}" dt="2025-03-17T15:20:43.891" v="46" actId="20577"/>
        <pc:sldMkLst>
          <pc:docMk/>
          <pc:sldMk cId="1635397670" sldId="480"/>
        </pc:sldMkLst>
        <pc:spChg chg="mod">
          <ac:chgData name="Gallagher, Darby (CDC/GHC/DGHP)" userId="a845a694-00ae-430c-a73d-6baae6728f31" providerId="ADAL" clId="{9ED21D1E-6A97-4A09-8ADE-C7E9096D2183}" dt="2025-03-17T15:20:43.891" v="46" actId="20577"/>
          <ac:spMkLst>
            <pc:docMk/>
            <pc:sldMk cId="1635397670" sldId="480"/>
            <ac:spMk id="2" creationId="{9BB771CB-85C8-5AAB-C723-B6D9BEEE3DF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55F782-E6A8-440A-8B73-02CE2BACB3E4}" type="datetimeFigureOut">
              <a:rPr lang="en-US" smtClean="0"/>
              <a:t>2/27/2025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EEDCD9-FD17-4515-BD2E-02F35F097F6A}" type="slidenum">
              <a:rPr lang="en-US" smtClean="0"/>
              <a:t>‹#›</a:t>
            </a:fld>
            <a:endParaRPr lang="en-US"/>
          </a:p>
        </p:txBody>
      </p:sp>
    </p:spTree>
    <p:extLst>
      <p:ext uri="{BB962C8B-B14F-4D97-AF65-F5344CB8AC3E}">
        <p14:creationId xmlns:p14="http://schemas.microsoft.com/office/powerpoint/2010/main" val="1665265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noProof="0" dirty="0">
              <a:latin typeface="Arial" panose="020B0604020202020204" pitchFamily="34" charset="0"/>
              <a:cs typeface="Arial" panose="020B0604020202020204" pitchFamily="34" charset="0"/>
            </a:endParaRP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noProof="0" dirty="0">
                <a:latin typeface="Arial" panose="020B0604020202020204" pitchFamily="34" charset="0"/>
                <a:cs typeface="Arial" panose="020B0604020202020204" pitchFamily="34" charset="0"/>
              </a:rPr>
              <a:t>Vamos continuar ahora con el tema de definiciones de caso y las listas de casos y su importancia en epidemiología.</a:t>
            </a:r>
          </a:p>
          <a:p>
            <a:endParaRPr lang="es-ES" noProof="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ourier New"/>
                <a:ea typeface="Courier New"/>
                <a:cs typeface="Courier New"/>
                <a:sym typeface="Courier New"/>
              </a:rPr>
              <a:t>1</a:t>
            </a:fld>
            <a:endParaRPr lang="en-US" sz="1200" b="0" i="0" u="none" strike="noStrike" cap="none">
              <a:solidFill>
                <a:schemeClr val="dk1"/>
              </a:solidFill>
              <a:latin typeface="Courier New"/>
              <a:ea typeface="Courier New"/>
              <a:cs typeface="Courier New"/>
              <a:sym typeface="Courier New"/>
            </a:endParaRPr>
          </a:p>
        </p:txBody>
      </p:sp>
    </p:spTree>
    <p:extLst>
      <p:ext uri="{BB962C8B-B14F-4D97-AF65-F5344CB8AC3E}">
        <p14:creationId xmlns:p14="http://schemas.microsoft.com/office/powerpoint/2010/main" val="2849796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 name="Google Shape;122;p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b="0" u="none" noProof="0" dirty="0">
              <a:latin typeface="Arial" panose="020B0604020202020204" pitchFamily="34" charset="0"/>
              <a:ea typeface="+mn-ea"/>
              <a:cs typeface="Arial" panose="020B0604020202020204" pitchFamily="34" charset="0"/>
              <a:sym typeface="Arial"/>
            </a:endParaRPr>
          </a:p>
          <a:p>
            <a:pPr marL="0" marR="0" lvl="0" indent="0" algn="l" rtl="0">
              <a:spcBef>
                <a:spcPts val="0"/>
              </a:spcBef>
              <a:spcAft>
                <a:spcPts val="0"/>
              </a:spcAft>
              <a:buNone/>
            </a:pPr>
            <a:endParaRPr lang="es-ES" sz="1200" b="0" u="none" noProof="0" dirty="0">
              <a:latin typeface="Arial" panose="020B0604020202020204" pitchFamily="34" charset="0"/>
              <a:ea typeface="+mn-ea"/>
              <a:cs typeface="Arial" panose="020B0604020202020204" pitchFamily="34" charset="0"/>
              <a:sym typeface="Arial"/>
            </a:endParaRPr>
          </a:p>
          <a:p>
            <a:pPr marL="171450" marR="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Las definiciones de caso en la vigilancia se basan principalmente en las características clínicas de la enfermedad, entre las que se incluyen:</a:t>
            </a:r>
            <a:endParaRPr lang="es-ES" sz="1200" noProof="0" dirty="0">
              <a:latin typeface="Arial" panose="020B0604020202020204" pitchFamily="34" charset="0"/>
              <a:cs typeface="Arial" panose="020B0604020202020204" pitchFamily="34" charset="0"/>
            </a:endParaRPr>
          </a:p>
          <a:p>
            <a:pPr marL="742950" marR="0" lvl="1" indent="-285750" algn="l" rtl="0">
              <a:lnSpc>
                <a:spcPct val="100000"/>
              </a:lnSpc>
              <a:spcBef>
                <a:spcPts val="0"/>
              </a:spcBef>
              <a:spcAft>
                <a:spcPts val="0"/>
              </a:spcAft>
              <a:buClr>
                <a:schemeClr val="dk1"/>
              </a:buClr>
              <a:buSzPts val="1800"/>
              <a:buFont typeface="Courier New" panose="02070309020205020404" pitchFamily="49" charset="0"/>
              <a:buChar char="o"/>
            </a:pPr>
            <a:r>
              <a:rPr lang="es-ES" sz="1200" b="1" noProof="0" dirty="0">
                <a:latin typeface="Arial" panose="020B0604020202020204" pitchFamily="34" charset="0"/>
                <a:ea typeface="Times New Roman"/>
                <a:cs typeface="Arial" panose="020B0604020202020204" pitchFamily="34" charset="0"/>
                <a:sym typeface="Times New Roman"/>
              </a:rPr>
              <a:t>Síntomas </a:t>
            </a:r>
            <a:r>
              <a:rPr lang="es-ES" sz="1200" noProof="0" dirty="0">
                <a:latin typeface="Arial" panose="020B0604020202020204" pitchFamily="34" charset="0"/>
                <a:ea typeface="Times New Roman"/>
                <a:cs typeface="Arial" panose="020B0604020202020204" pitchFamily="34" charset="0"/>
                <a:sym typeface="Times New Roman"/>
              </a:rPr>
              <a:t>(</a:t>
            </a:r>
            <a:r>
              <a:rPr lang="es-ES" sz="1200" i="1" noProof="0" dirty="0">
                <a:latin typeface="Arial" panose="020B0604020202020204" pitchFamily="34" charset="0"/>
                <a:ea typeface="Times New Roman"/>
                <a:cs typeface="Arial" panose="020B0604020202020204" pitchFamily="34" charset="0"/>
                <a:sym typeface="Times New Roman"/>
              </a:rPr>
              <a:t>lo que siente o experimenta el paciente, como diarrea o dolor de cabeza</a:t>
            </a:r>
            <a:r>
              <a:rPr lang="es-ES" sz="1200" noProof="0" dirty="0">
                <a:latin typeface="Arial" panose="020B0604020202020204" pitchFamily="34" charset="0"/>
                <a:ea typeface="Times New Roman"/>
                <a:cs typeface="Arial" panose="020B0604020202020204" pitchFamily="34" charset="0"/>
                <a:sym typeface="Times New Roman"/>
              </a:rPr>
              <a:t>)</a:t>
            </a:r>
          </a:p>
          <a:p>
            <a:pPr marL="742950" marR="0" lvl="1" indent="-285750" algn="l" rtl="0">
              <a:lnSpc>
                <a:spcPct val="100000"/>
              </a:lnSpc>
              <a:spcBef>
                <a:spcPts val="0"/>
              </a:spcBef>
              <a:spcAft>
                <a:spcPts val="0"/>
              </a:spcAft>
              <a:buClr>
                <a:schemeClr val="dk1"/>
              </a:buClr>
              <a:buSzPts val="1800"/>
              <a:buFont typeface="Courier New" panose="02070309020205020404" pitchFamily="49" charset="0"/>
              <a:buChar char="o"/>
            </a:pPr>
            <a:r>
              <a:rPr lang="es-ES" sz="1200" b="1" noProof="0" dirty="0">
                <a:latin typeface="Arial" panose="020B0604020202020204" pitchFamily="34" charset="0"/>
                <a:ea typeface="Times New Roman"/>
                <a:cs typeface="Arial" panose="020B0604020202020204" pitchFamily="34" charset="0"/>
                <a:sym typeface="Times New Roman"/>
              </a:rPr>
              <a:t>Signos </a:t>
            </a:r>
            <a:r>
              <a:rPr lang="es-ES" sz="1200" noProof="0" dirty="0">
                <a:latin typeface="Arial" panose="020B0604020202020204" pitchFamily="34" charset="0"/>
                <a:ea typeface="Times New Roman"/>
                <a:cs typeface="Arial" panose="020B0604020202020204" pitchFamily="34" charset="0"/>
                <a:sym typeface="Times New Roman"/>
              </a:rPr>
              <a:t>(</a:t>
            </a:r>
            <a:r>
              <a:rPr lang="es-ES" sz="1200" i="1" noProof="0" dirty="0">
                <a:latin typeface="Arial" panose="020B0604020202020204" pitchFamily="34" charset="0"/>
                <a:ea typeface="Times New Roman"/>
                <a:cs typeface="Arial" panose="020B0604020202020204" pitchFamily="34" charset="0"/>
                <a:sym typeface="Times New Roman"/>
              </a:rPr>
              <a:t>resultados objetivos de la exploración clínica, como temperatura de XX o soplo cardíaco</a:t>
            </a:r>
            <a:r>
              <a:rPr lang="es-ES" sz="1200" noProof="0" dirty="0">
                <a:latin typeface="Arial" panose="020B0604020202020204" pitchFamily="34" charset="0"/>
                <a:ea typeface="Times New Roman"/>
                <a:cs typeface="Arial" panose="020B0604020202020204" pitchFamily="34" charset="0"/>
                <a:sym typeface="Times New Roman"/>
              </a:rPr>
              <a:t>)</a:t>
            </a:r>
          </a:p>
          <a:p>
            <a:pPr marL="742950" marR="0" lvl="1" indent="-285750" algn="l" rtl="0">
              <a:lnSpc>
                <a:spcPct val="100000"/>
              </a:lnSpc>
              <a:spcBef>
                <a:spcPts val="0"/>
              </a:spcBef>
              <a:spcAft>
                <a:spcPts val="0"/>
              </a:spcAft>
              <a:buClr>
                <a:schemeClr val="dk1"/>
              </a:buClr>
              <a:buSzPts val="1800"/>
              <a:buFont typeface="Courier New" panose="02070309020205020404" pitchFamily="49" charset="0"/>
              <a:buChar char="o"/>
            </a:pPr>
            <a:r>
              <a:rPr lang="es-ES" sz="1200" b="1" noProof="0" dirty="0">
                <a:latin typeface="Arial" panose="020B0604020202020204" pitchFamily="34" charset="0"/>
                <a:ea typeface="Times New Roman"/>
                <a:cs typeface="Arial" panose="020B0604020202020204" pitchFamily="34" charset="0"/>
                <a:sym typeface="Times New Roman"/>
              </a:rPr>
              <a:t>Resultados de laboratorio &lt;CLICK&gt;</a:t>
            </a:r>
          </a:p>
          <a:p>
            <a:pPr marL="742950" marR="0" lvl="1" indent="-285750" algn="l" rtl="0">
              <a:lnSpc>
                <a:spcPct val="100000"/>
              </a:lnSpc>
              <a:spcBef>
                <a:spcPts val="0"/>
              </a:spcBef>
              <a:spcAft>
                <a:spcPts val="0"/>
              </a:spcAft>
              <a:buClr>
                <a:schemeClr val="dk1"/>
              </a:buClr>
              <a:buSzPts val="1800"/>
              <a:buFont typeface="Courier New" panose="02070309020205020404" pitchFamily="49" charset="0"/>
              <a:buChar char="o"/>
            </a:pPr>
            <a:endParaRPr lang="es-ES" sz="1200" b="1" u="sng" noProof="0" dirty="0">
              <a:latin typeface="Arial" panose="020B0604020202020204" pitchFamily="34" charset="0"/>
              <a:ea typeface="Times New Roman" panose="02020603050405020304" pitchFamily="18" charset="0"/>
              <a:cs typeface="Arial" panose="020B0604020202020204" pitchFamily="34" charset="0"/>
              <a:sym typeface="Times New Roman"/>
            </a:endParaRPr>
          </a:p>
          <a:p>
            <a:pPr marL="171450" marR="0" lvl="0" indent="-171450" algn="l" rtl="0">
              <a:lnSpc>
                <a:spcPct val="100000"/>
              </a:lnSpc>
              <a:spcBef>
                <a:spcPts val="0"/>
              </a:spcBef>
              <a:spcAft>
                <a:spcPts val="0"/>
              </a:spcAft>
              <a:buClr>
                <a:schemeClr val="dk1"/>
              </a:buClr>
              <a:buSzPts val="1800"/>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Algunas (</a:t>
            </a:r>
            <a:r>
              <a:rPr lang="es-ES" sz="1200" i="1" noProof="0" dirty="0">
                <a:latin typeface="Arial" panose="020B0604020202020204" pitchFamily="34" charset="0"/>
                <a:ea typeface="Times New Roman"/>
                <a:cs typeface="Arial" panose="020B0604020202020204" pitchFamily="34" charset="0"/>
                <a:sym typeface="Times New Roman"/>
              </a:rPr>
              <a:t>pero no muchas) </a:t>
            </a:r>
            <a:r>
              <a:rPr lang="es-ES" sz="1200" noProof="0" dirty="0">
                <a:latin typeface="Arial" panose="020B0604020202020204" pitchFamily="34" charset="0"/>
                <a:ea typeface="Times New Roman"/>
                <a:cs typeface="Arial" panose="020B0604020202020204" pitchFamily="34" charset="0"/>
                <a:sym typeface="Times New Roman"/>
              </a:rPr>
              <a:t>definiciones de caso en la vigilancia incluyen criterios demográficos como edad &gt; 5 años. Muchas definiciones de vigilancia tienen niveles basados en la certeza del diagnóstico. </a:t>
            </a:r>
            <a:r>
              <a:rPr lang="es-ES" sz="1200" b="1" noProof="0" dirty="0">
                <a:latin typeface="Arial" panose="020B0604020202020204" pitchFamily="34" charset="0"/>
                <a:ea typeface="Times New Roman"/>
                <a:cs typeface="Arial" panose="020B0604020202020204" pitchFamily="34" charset="0"/>
                <a:sym typeface="Times New Roman"/>
              </a:rPr>
              <a:t>&lt;CLICK&gt;</a:t>
            </a:r>
          </a:p>
          <a:p>
            <a:pPr marL="171450" marR="0" lvl="0" indent="-171450" algn="l" rtl="0">
              <a:lnSpc>
                <a:spcPct val="100000"/>
              </a:lnSpc>
              <a:spcBef>
                <a:spcPts val="0"/>
              </a:spcBef>
              <a:spcAft>
                <a:spcPts val="0"/>
              </a:spcAft>
              <a:buClr>
                <a:schemeClr val="dk1"/>
              </a:buClr>
              <a:buSzPts val="1800"/>
              <a:buFont typeface="Wingdings" panose="05000000000000000000" pitchFamily="2" charset="2"/>
              <a:buChar char="§"/>
            </a:pPr>
            <a:endParaRPr lang="es-ES" sz="1200" b="1" u="sng" noProof="0" dirty="0">
              <a:latin typeface="Arial" panose="020B0604020202020204" pitchFamily="34" charset="0"/>
              <a:ea typeface="Times New Roman" panose="02020603050405020304" pitchFamily="18" charset="0"/>
              <a:cs typeface="Arial" panose="020B0604020202020204" pitchFamily="34" charset="0"/>
              <a:sym typeface="Times New Roman"/>
            </a:endParaRPr>
          </a:p>
          <a:p>
            <a:pPr marL="171450" marR="0" lvl="0" indent="-171450" algn="l" rtl="0">
              <a:lnSpc>
                <a:spcPct val="100000"/>
              </a:lnSpc>
              <a:spcBef>
                <a:spcPts val="0"/>
              </a:spcBef>
              <a:spcAft>
                <a:spcPts val="0"/>
              </a:spcAft>
              <a:buClr>
                <a:schemeClr val="dk1"/>
              </a:buClr>
              <a:buSzPts val="1800"/>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La mayoría de las definiciones de caso en la vigilancia son sólo de 2 niveles e incluyen:</a:t>
            </a:r>
            <a:endParaRPr lang="es-ES" sz="1200" noProof="0" dirty="0">
              <a:latin typeface="Arial" panose="020B0604020202020204" pitchFamily="34" charset="0"/>
              <a:cs typeface="Arial" panose="020B0604020202020204" pitchFamily="34" charset="0"/>
            </a:endParaRPr>
          </a:p>
          <a:p>
            <a:pPr marL="800100" marR="0" lvl="1" indent="-342900" algn="l" rtl="0">
              <a:lnSpc>
                <a:spcPct val="100000"/>
              </a:lnSpc>
              <a:spcBef>
                <a:spcPts val="0"/>
              </a:spcBef>
              <a:spcAft>
                <a:spcPts val="0"/>
              </a:spcAft>
              <a:buClr>
                <a:schemeClr val="dk1"/>
              </a:buClr>
              <a:buSzPts val="1800"/>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Casos sospechosos y </a:t>
            </a:r>
            <a:endParaRPr lang="es-ES" sz="1200" noProof="0" dirty="0">
              <a:latin typeface="Arial" panose="020B0604020202020204" pitchFamily="34" charset="0"/>
              <a:cs typeface="Arial" panose="020B0604020202020204" pitchFamily="34" charset="0"/>
            </a:endParaRPr>
          </a:p>
          <a:p>
            <a:pPr marL="800100" marR="0" lvl="1" indent="-342900" algn="l" rtl="0">
              <a:lnSpc>
                <a:spcPct val="100000"/>
              </a:lnSpc>
              <a:spcBef>
                <a:spcPts val="0"/>
              </a:spcBef>
              <a:spcAft>
                <a:spcPts val="0"/>
              </a:spcAft>
              <a:buClr>
                <a:schemeClr val="dk1"/>
              </a:buClr>
              <a:buSzPts val="1800"/>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Confirmados. Los casos confirmados se limitan generalmente a aquellos en los que un laboratorio confirma el diagnóstico mediante cultivo o PCR o alguna otra prueba de laboratorio confirmatoria.</a:t>
            </a:r>
            <a:endParaRPr lang="es-ES" sz="1200" noProof="0" dirty="0">
              <a:latin typeface="Arial" panose="020B0604020202020204" pitchFamily="34" charset="0"/>
              <a:cs typeface="Arial" panose="020B0604020202020204" pitchFamily="34" charset="0"/>
            </a:endParaRPr>
          </a:p>
          <a:p>
            <a:pPr marL="742950" marR="0" lvl="1" indent="-285750" algn="l" rtl="0">
              <a:lnSpc>
                <a:spcPct val="100000"/>
              </a:lnSpc>
              <a:spcBef>
                <a:spcPts val="1200"/>
              </a:spcBef>
              <a:spcAft>
                <a:spcPts val="0"/>
              </a:spcAft>
              <a:buFont typeface="Courier New" panose="02070309020205020404" pitchFamily="49" charset="0"/>
              <a:buChar char="o"/>
            </a:pPr>
            <a:r>
              <a:rPr lang="es-ES" sz="1200" noProof="0" dirty="0">
                <a:latin typeface="Arial" panose="020B0604020202020204" pitchFamily="34" charset="0"/>
                <a:ea typeface="Times New Roman"/>
                <a:cs typeface="Arial" panose="020B0604020202020204" pitchFamily="34" charset="0"/>
                <a:sym typeface="Times New Roman"/>
              </a:rPr>
              <a:t> Las definiciones de caso de brote a veces incluyen 3 niveles.</a:t>
            </a:r>
            <a:endParaRPr lang="es-ES" sz="1200" noProof="0" dirty="0">
              <a:latin typeface="Arial" panose="020B0604020202020204" pitchFamily="34" charset="0"/>
              <a:cs typeface="Arial" panose="020B0604020202020204" pitchFamily="34" charset="0"/>
            </a:endParaRPr>
          </a:p>
        </p:txBody>
      </p:sp>
      <p:sp>
        <p:nvSpPr>
          <p:cNvPr id="123" name="Google Shape;123;p6: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9" name="Google Shape;129;p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sz="1200" b="1" noProof="0" dirty="0">
                <a:latin typeface="Arial" panose="020B0604020202020204" pitchFamily="34" charset="0"/>
                <a:cs typeface="Arial" panose="020B0604020202020204" pitchFamily="34" charset="0"/>
              </a:rPr>
              <a:t>Notas para el instructor:</a:t>
            </a:r>
          </a:p>
          <a:p>
            <a:pPr marL="0" lvl="0" indent="0" algn="l" rtl="0">
              <a:spcBef>
                <a:spcPts val="0"/>
              </a:spcBef>
              <a:spcAft>
                <a:spcPts val="0"/>
              </a:spcAft>
              <a:buNone/>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Cuando se elabora una definición de caso para un brote, el objetivo es captar los casos que forman parte del  brote, por lo que esta definición suele incluir información sobre un lugar o un periodo de tiempo específicos.  También existen diferentes clasificaciones para las definiciones de caso en un brote, basadas en la cantidad de pruebas disponibles para demostrar que el caso formaba parte de ese brote. Las tres clasificaciones más comunes son: </a:t>
            </a:r>
            <a:r>
              <a:rPr lang="es-ES" sz="1200" b="1" noProof="0" dirty="0">
                <a:latin typeface="Arial" panose="020B0604020202020204" pitchFamily="34" charset="0"/>
                <a:ea typeface="Times New Roman"/>
                <a:cs typeface="Arial" panose="020B0604020202020204" pitchFamily="34" charset="0"/>
                <a:sym typeface="Times New Roman"/>
              </a:rPr>
              <a:t>&lt;CLICK&gt;</a:t>
            </a:r>
          </a:p>
          <a:p>
            <a:pPr marL="342900" marR="0" lvl="0" indent="-342900" algn="l" rtl="0">
              <a:lnSpc>
                <a:spcPct val="115000"/>
              </a:lnSpc>
              <a:spcBef>
                <a:spcPts val="600"/>
              </a:spcBef>
              <a:spcAft>
                <a:spcPts val="0"/>
              </a:spcAft>
              <a:buClr>
                <a:schemeClr val="dk1"/>
              </a:buClr>
              <a:buSzPts val="1800"/>
              <a:buFont typeface="Times New Roman"/>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800100" marR="0" lvl="1" indent="-342900" algn="l" rtl="0">
              <a:lnSpc>
                <a:spcPct val="115000"/>
              </a:lnSpc>
              <a:spcBef>
                <a:spcPts val="600"/>
              </a:spcBef>
              <a:spcAft>
                <a:spcPts val="0"/>
              </a:spcAft>
              <a:buClr>
                <a:schemeClr val="dk1"/>
              </a:buClr>
              <a:buSzPts val="1800"/>
              <a:buFont typeface="Courier New" panose="02070309020205020404" pitchFamily="49" charset="0"/>
              <a:buChar char="o"/>
            </a:pPr>
            <a:r>
              <a:rPr lang="es-ES" sz="1200" b="1" noProof="0" dirty="0">
                <a:latin typeface="Arial" panose="020B0604020202020204" pitchFamily="34" charset="0"/>
                <a:ea typeface="Times New Roman"/>
                <a:cs typeface="Arial" panose="020B0604020202020204" pitchFamily="34" charset="0"/>
                <a:sym typeface="Times New Roman"/>
              </a:rPr>
              <a:t>Sospechoso </a:t>
            </a:r>
            <a:r>
              <a:rPr lang="es-ES" sz="1200" noProof="0" dirty="0">
                <a:latin typeface="Arial" panose="020B0604020202020204" pitchFamily="34" charset="0"/>
                <a:ea typeface="Times New Roman"/>
                <a:cs typeface="Arial" panose="020B0604020202020204" pitchFamily="34" charset="0"/>
                <a:sym typeface="Times New Roman"/>
              </a:rPr>
              <a:t>- En el que un caso </a:t>
            </a:r>
            <a:r>
              <a:rPr lang="es-ES" sz="1200" b="1" noProof="0" dirty="0">
                <a:latin typeface="Arial" panose="020B0604020202020204" pitchFamily="34" charset="0"/>
                <a:ea typeface="Times New Roman"/>
                <a:cs typeface="Arial" panose="020B0604020202020204" pitchFamily="34" charset="0"/>
                <a:sym typeface="Times New Roman"/>
              </a:rPr>
              <a:t>sólo </a:t>
            </a:r>
            <a:r>
              <a:rPr lang="es-ES" sz="1200" noProof="0" dirty="0">
                <a:latin typeface="Arial" panose="020B0604020202020204" pitchFamily="34" charset="0"/>
                <a:ea typeface="Times New Roman"/>
                <a:cs typeface="Arial" panose="020B0604020202020204" pitchFamily="34" charset="0"/>
                <a:sym typeface="Times New Roman"/>
              </a:rPr>
              <a:t>cumple una serie de criterios clínicos predefinidos. </a:t>
            </a:r>
            <a:r>
              <a:rPr lang="es-ES" sz="1200" b="1" noProof="0" dirty="0">
                <a:latin typeface="Arial" panose="020B0604020202020204" pitchFamily="34" charset="0"/>
                <a:ea typeface="Times New Roman"/>
                <a:cs typeface="Arial" panose="020B0604020202020204" pitchFamily="34" charset="0"/>
                <a:sym typeface="Times New Roman"/>
              </a:rPr>
              <a:t>&lt;CLICK&gt;</a:t>
            </a:r>
          </a:p>
          <a:p>
            <a:pPr marL="800100" marR="0" lvl="1" indent="-342900" algn="l" rtl="0">
              <a:lnSpc>
                <a:spcPct val="115000"/>
              </a:lnSpc>
              <a:spcBef>
                <a:spcPts val="600"/>
              </a:spcBef>
              <a:spcAft>
                <a:spcPts val="0"/>
              </a:spcAft>
              <a:buClr>
                <a:schemeClr val="dk1"/>
              </a:buClr>
              <a:buSzPts val="1800"/>
              <a:buFont typeface="Courier New" panose="02070309020205020404" pitchFamily="49" charset="0"/>
              <a:buChar char="o"/>
            </a:pPr>
            <a:r>
              <a:rPr lang="es-ES" sz="1200" b="1" noProof="0" dirty="0">
                <a:latin typeface="Arial" panose="020B0604020202020204" pitchFamily="34" charset="0"/>
                <a:ea typeface="Times New Roman"/>
                <a:cs typeface="Arial" panose="020B0604020202020204" pitchFamily="34" charset="0"/>
                <a:sym typeface="Times New Roman"/>
              </a:rPr>
              <a:t>Probable </a:t>
            </a:r>
            <a:r>
              <a:rPr lang="es-ES" sz="1200" noProof="0" dirty="0">
                <a:latin typeface="Arial" panose="020B0604020202020204" pitchFamily="34" charset="0"/>
                <a:ea typeface="Times New Roman"/>
                <a:cs typeface="Arial" panose="020B0604020202020204" pitchFamily="34" charset="0"/>
                <a:sym typeface="Times New Roman"/>
              </a:rPr>
              <a:t>- En el que un caso cumple tanto los criterios clínicos como los criterios que prueban un vínculo epidemiológico o alguna prueba de laboratorio presuntiva</a:t>
            </a:r>
            <a:r>
              <a:rPr lang="es-ES" sz="1200" b="1" noProof="0" dirty="0">
                <a:latin typeface="Arial" panose="020B0604020202020204" pitchFamily="34" charset="0"/>
                <a:ea typeface="Times New Roman"/>
                <a:cs typeface="Arial" panose="020B0604020202020204" pitchFamily="34" charset="0"/>
                <a:sym typeface="Times New Roman"/>
              </a:rPr>
              <a:t>.&lt;CLICK&gt;</a:t>
            </a:r>
          </a:p>
          <a:p>
            <a:pPr marL="800100" marR="0" lvl="1" indent="-342900" algn="l" rtl="0">
              <a:lnSpc>
                <a:spcPct val="115000"/>
              </a:lnSpc>
              <a:spcBef>
                <a:spcPts val="600"/>
              </a:spcBef>
              <a:spcAft>
                <a:spcPts val="0"/>
              </a:spcAft>
              <a:buClr>
                <a:schemeClr val="dk1"/>
              </a:buClr>
              <a:buSzPts val="1800"/>
              <a:buFont typeface="Courier New" panose="02070309020205020404" pitchFamily="49" charset="0"/>
              <a:buChar char="o"/>
            </a:pPr>
            <a:r>
              <a:rPr lang="es-ES" sz="1200" b="1" noProof="0" dirty="0">
                <a:latin typeface="Arial" panose="020B0604020202020204" pitchFamily="34" charset="0"/>
                <a:ea typeface="Times New Roman"/>
                <a:cs typeface="Arial" panose="020B0604020202020204" pitchFamily="34" charset="0"/>
                <a:sym typeface="Times New Roman"/>
              </a:rPr>
              <a:t>Confirmado </a:t>
            </a:r>
            <a:r>
              <a:rPr lang="es-ES" sz="1200" noProof="0" dirty="0">
                <a:latin typeface="Arial" panose="020B0604020202020204" pitchFamily="34" charset="0"/>
                <a:ea typeface="Times New Roman"/>
                <a:cs typeface="Arial" panose="020B0604020202020204" pitchFamily="34" charset="0"/>
                <a:sym typeface="Times New Roman"/>
              </a:rPr>
              <a:t>- Esta definición de caso requiere el mayor número de pruebas, que suelen incluir la confirmación pro parte del laboratorio. </a:t>
            </a:r>
          </a:p>
          <a:p>
            <a:pPr marL="0" lvl="0" indent="0" algn="l" rtl="0">
              <a:spcBef>
                <a:spcPts val="960"/>
              </a:spcBef>
              <a:spcAft>
                <a:spcPts val="0"/>
              </a:spcAft>
              <a:buNone/>
            </a:pPr>
            <a:endParaRPr lang="es-ES" noProof="0" dirty="0"/>
          </a:p>
        </p:txBody>
      </p:sp>
      <p:sp>
        <p:nvSpPr>
          <p:cNvPr id="130" name="Google Shape;130;p7:notes"/>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762668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8: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Arial"/>
                <a:ea typeface="Arial"/>
                <a:cs typeface="Arial"/>
                <a:sym typeface="Arial"/>
              </a:rPr>
              <a:t>12</a:t>
            </a:fld>
            <a:endParaRPr sz="1300" b="0" i="0" u="none" strike="noStrike" cap="none">
              <a:solidFill>
                <a:schemeClr val="dk1"/>
              </a:solidFill>
              <a:latin typeface="Arial"/>
              <a:ea typeface="Arial"/>
              <a:cs typeface="Arial"/>
              <a:sym typeface="Arial"/>
            </a:endParaRPr>
          </a:p>
        </p:txBody>
      </p:sp>
      <p:sp>
        <p:nvSpPr>
          <p:cNvPr id="136" name="Google Shape;136;p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7" name="Google Shape;137;p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GT" sz="1200" b="1" noProof="0" dirty="0">
                <a:latin typeface="Arial" panose="020B0604020202020204" pitchFamily="34" charset="0"/>
                <a:ea typeface="Arial"/>
                <a:cs typeface="Arial" panose="020B0604020202020204" pitchFamily="34" charset="0"/>
                <a:sym typeface="Arial"/>
              </a:rPr>
              <a:t>Notas para el instructor:</a:t>
            </a:r>
          </a:p>
          <a:p>
            <a:pPr marL="0" marR="0" lvl="0" indent="0" algn="l" rtl="0">
              <a:spcBef>
                <a:spcPts val="0"/>
              </a:spcBef>
              <a:spcAft>
                <a:spcPts val="0"/>
              </a:spcAft>
              <a:buNone/>
            </a:pPr>
            <a:endParaRPr lang="es-GT" sz="1200" b="1" u="sng" noProof="0" dirty="0">
              <a:latin typeface="Arial" panose="020B0604020202020204" pitchFamily="34" charset="0"/>
              <a:ea typeface="Times New Roman" panose="02020603050405020304" pitchFamily="18" charset="0"/>
              <a:cs typeface="Arial" panose="020B0604020202020204" pitchFamily="34" charset="0"/>
              <a:sym typeface="Arial"/>
            </a:endParaRPr>
          </a:p>
          <a:p>
            <a:pPr marL="171450" marR="0" lvl="0" indent="-171450" algn="l" rtl="0">
              <a:spcBef>
                <a:spcPts val="0"/>
              </a:spcBef>
              <a:spcAft>
                <a:spcPts val="0"/>
              </a:spcAft>
              <a:buFont typeface="Wingdings" panose="05000000000000000000" pitchFamily="2" charset="2"/>
              <a:buChar char="§"/>
            </a:pPr>
            <a:r>
              <a:rPr lang="es-GT" sz="1200" noProof="0" dirty="0">
                <a:latin typeface="Arial" panose="020B0604020202020204" pitchFamily="34" charset="0"/>
                <a:ea typeface="Times New Roman"/>
                <a:cs typeface="Arial" panose="020B0604020202020204" pitchFamily="34" charset="0"/>
                <a:sym typeface="Times New Roman"/>
              </a:rPr>
              <a:t>Hay aspectos positivos y negativos en cada uno de estos niveles de definición de caso. </a:t>
            </a:r>
            <a:r>
              <a:rPr lang="es-GT" sz="1200" b="0" noProof="0" dirty="0">
                <a:latin typeface="Arial" panose="020B0604020202020204" pitchFamily="34" charset="0"/>
                <a:ea typeface="Times New Roman"/>
                <a:cs typeface="Arial" panose="020B0604020202020204" pitchFamily="34" charset="0"/>
                <a:sym typeface="Times New Roman"/>
              </a:rPr>
              <a:t>Con un </a:t>
            </a:r>
            <a:r>
              <a:rPr lang="es-GT" sz="1200" b="1" noProof="0" dirty="0">
                <a:latin typeface="Arial" panose="020B0604020202020204" pitchFamily="34" charset="0"/>
                <a:ea typeface="Times New Roman"/>
                <a:cs typeface="Arial" panose="020B0604020202020204" pitchFamily="34" charset="0"/>
                <a:sym typeface="Times New Roman"/>
              </a:rPr>
              <a:t>caso confirmado</a:t>
            </a:r>
            <a:r>
              <a:rPr lang="es-GT" sz="1200" noProof="0" dirty="0">
                <a:latin typeface="Arial" panose="020B0604020202020204" pitchFamily="34" charset="0"/>
                <a:ea typeface="Times New Roman"/>
                <a:cs typeface="Arial" panose="020B0604020202020204" pitchFamily="34" charset="0"/>
                <a:sym typeface="Times New Roman"/>
              </a:rPr>
              <a:t>, se puede estar seguro de que se capturan los casos verdaderos, pero es probable que se pasen por alto otros casos debido a la falta de algunos datos.  Sin embargo, con una definición de </a:t>
            </a:r>
            <a:r>
              <a:rPr lang="es-GT" sz="1200" b="1" noProof="0" dirty="0">
                <a:latin typeface="Arial" panose="020B0604020202020204" pitchFamily="34" charset="0"/>
                <a:ea typeface="Times New Roman"/>
                <a:cs typeface="Arial" panose="020B0604020202020204" pitchFamily="34" charset="0"/>
                <a:sym typeface="Times New Roman"/>
              </a:rPr>
              <a:t>caso sospechoso </a:t>
            </a:r>
            <a:r>
              <a:rPr lang="es-GT" sz="1200" noProof="0" dirty="0">
                <a:latin typeface="Arial" panose="020B0604020202020204" pitchFamily="34" charset="0"/>
                <a:ea typeface="Times New Roman"/>
                <a:cs typeface="Arial" panose="020B0604020202020204" pitchFamily="34" charset="0"/>
                <a:sym typeface="Times New Roman"/>
              </a:rPr>
              <a:t>es probable que se capture casi todos los casos posibles porque la definición es más inclusiva, pero muchos de esos casos podrían ser falsos positivos, lo que significa que no son realmente casos.  A veces conviene ser más específico y </a:t>
            </a:r>
            <a:r>
              <a:rPr lang="es-GT" sz="1200" b="1" noProof="0" dirty="0">
                <a:latin typeface="Arial" panose="020B0604020202020204" pitchFamily="34" charset="0"/>
                <a:ea typeface="Times New Roman"/>
                <a:cs typeface="Arial" panose="020B0604020202020204" pitchFamily="34" charset="0"/>
                <a:sym typeface="Times New Roman"/>
              </a:rPr>
              <a:t>utilizar </a:t>
            </a:r>
            <a:r>
              <a:rPr lang="es-GT" sz="1200" noProof="0" dirty="0">
                <a:latin typeface="Arial" panose="020B0604020202020204" pitchFamily="34" charset="0"/>
                <a:ea typeface="Times New Roman"/>
                <a:cs typeface="Arial" panose="020B0604020202020204" pitchFamily="34" charset="0"/>
                <a:sym typeface="Times New Roman"/>
              </a:rPr>
              <a:t>sólo </a:t>
            </a:r>
            <a:r>
              <a:rPr lang="es-GT" sz="1200" b="1" noProof="0" dirty="0">
                <a:latin typeface="Arial" panose="020B0604020202020204" pitchFamily="34" charset="0"/>
                <a:ea typeface="Times New Roman"/>
                <a:cs typeface="Arial" panose="020B0604020202020204" pitchFamily="34" charset="0"/>
                <a:sym typeface="Times New Roman"/>
              </a:rPr>
              <a:t>casos confirmados</a:t>
            </a:r>
            <a:r>
              <a:rPr lang="es-GT" sz="1200" noProof="0" dirty="0">
                <a:latin typeface="Arial" panose="020B0604020202020204" pitchFamily="34" charset="0"/>
                <a:ea typeface="Times New Roman"/>
                <a:cs typeface="Arial" panose="020B0604020202020204" pitchFamily="34" charset="0"/>
                <a:sym typeface="Times New Roman"/>
              </a:rPr>
              <a:t>, mientras que otras veces es mejor "lanzar una red amplia" y capturar tantos casos como sea posible, aunque algunos no sean verdaderos casos.  </a:t>
            </a:r>
            <a:endParaRPr lang="es-GT" sz="1200" noProof="0" dirty="0">
              <a:latin typeface="Arial" panose="020B0604020202020204" pitchFamily="34" charset="0"/>
              <a:cs typeface="Arial" panose="020B0604020202020204" pitchFamily="34" charset="0"/>
            </a:endParaRPr>
          </a:p>
          <a:p>
            <a:pPr marL="0" lvl="0" indent="0" algn="l" rtl="0">
              <a:spcBef>
                <a:spcPts val="900"/>
              </a:spcBef>
              <a:spcAft>
                <a:spcPts val="0"/>
              </a:spcAft>
              <a:buNone/>
            </a:pPr>
            <a:endParaRPr sz="1000" dirty="0">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 </a:t>
            </a:r>
          </a:p>
          <a:p>
            <a:endParaRPr lang="es-ES" b="1" i="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b="0" i="0" noProof="0" dirty="0">
                <a:latin typeface="Arial" panose="020B0604020202020204" pitchFamily="34" charset="0"/>
                <a:cs typeface="Arial" panose="020B0604020202020204" pitchFamily="34" charset="0"/>
              </a:rPr>
              <a:t>Vamos a revisar definición de caso para la infección por el virus chikungunya. </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Explique </a:t>
            </a:r>
            <a:r>
              <a:rPr lang="es-ES" b="0" i="0" noProof="0" dirty="0">
                <a:latin typeface="Arial" panose="020B0604020202020204" pitchFamily="34" charset="0"/>
                <a:cs typeface="Arial" panose="020B0604020202020204" pitchFamily="34" charset="0"/>
              </a:rPr>
              <a:t>que el chikungunya es una enfermedad que se está extendiendo por todo el mundo. Está causada por el virus chikungunya y suele provocar fiebre y dolor en las articulaciones. La transmiten mosquitos de la especie </a:t>
            </a:r>
            <a:r>
              <a:rPr lang="es-ES" b="0" i="1" noProof="0" dirty="0">
                <a:latin typeface="Arial" panose="020B0604020202020204" pitchFamily="34" charset="0"/>
                <a:cs typeface="Arial" panose="020B0604020202020204" pitchFamily="34" charset="0"/>
              </a:rPr>
              <a:t>Aedes</a:t>
            </a:r>
            <a:r>
              <a:rPr lang="es-ES" b="0" i="0" noProof="0" dirty="0">
                <a:latin typeface="Arial" panose="020B0604020202020204" pitchFamily="34" charset="0"/>
                <a:cs typeface="Arial" panose="020B0604020202020204" pitchFamily="34" charset="0"/>
              </a:rPr>
              <a:t>. </a:t>
            </a:r>
            <a:r>
              <a:rPr lang="es-ES" b="1" i="0" noProof="0" dirty="0">
                <a:latin typeface="Arial" panose="020B0604020202020204" pitchFamily="34" charset="0"/>
                <a:cs typeface="Arial" panose="020B0604020202020204" pitchFamily="34" charset="0"/>
              </a:rPr>
              <a:t>&lt;CLICK&gt;</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endParaRPr lang="es-ES" b="0" i="0" noProof="0" dirty="0"/>
          </a:p>
        </p:txBody>
      </p:sp>
      <p:sp>
        <p:nvSpPr>
          <p:cNvPr id="4" name="Slide Number Placeholder 3"/>
          <p:cNvSpPr>
            <a:spLocks noGrp="1"/>
          </p:cNvSpPr>
          <p:nvPr>
            <p:ph type="sldNum" sz="quarter" idx="5"/>
          </p:nvPr>
        </p:nvSpPr>
        <p:spPr/>
        <p:txBody>
          <a:bodyPr/>
          <a:lstStyle/>
          <a:p>
            <a:fld id="{064EA7F3-87C3-4B9C-A326-5DF204C82D74}" type="slidenum">
              <a:rPr lang="en-US" smtClean="0"/>
              <a:t>13</a:t>
            </a:fld>
            <a:endParaRPr lang="en-US"/>
          </a:p>
        </p:txBody>
      </p:sp>
    </p:spTree>
    <p:extLst>
      <p:ext uri="{BB962C8B-B14F-4D97-AF65-F5344CB8AC3E}">
        <p14:creationId xmlns:p14="http://schemas.microsoft.com/office/powerpoint/2010/main" val="1785808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 </a:t>
            </a:r>
          </a:p>
          <a:p>
            <a:pPr marL="0" indent="0">
              <a:buFont typeface="Wingdings" panose="05000000000000000000" pitchFamily="2" charset="2"/>
              <a:buNone/>
            </a:pPr>
            <a:endParaRPr lang="es-ES" b="0" i="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b="1" i="0" u="sng" noProof="0" dirty="0">
                <a:latin typeface="Arial" panose="020B0604020202020204" pitchFamily="34" charset="0"/>
                <a:cs typeface="Arial" panose="020B0604020202020204" pitchFamily="34" charset="0"/>
              </a:rPr>
              <a:t>Pida a </a:t>
            </a:r>
            <a:r>
              <a:rPr lang="es-ES" b="0" i="0" noProof="0" dirty="0">
                <a:latin typeface="Arial" panose="020B0604020202020204" pitchFamily="34" charset="0"/>
                <a:cs typeface="Arial" panose="020B0604020202020204" pitchFamily="34" charset="0"/>
              </a:rPr>
              <a:t>los participantes que utilicen la información de la tabla y las definiciones de casos de vigilancia para determinar si los 2 pacientes cumplen la definición de caso sospechoso o de caso confirmado de chikungunya.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b="0" i="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b="1" i="0" u="sng" noProof="0" dirty="0">
                <a:latin typeface="Arial" panose="020B0604020202020204" pitchFamily="34" charset="0"/>
                <a:cs typeface="Arial" panose="020B0604020202020204" pitchFamily="34" charset="0"/>
              </a:rPr>
              <a:t>Deje </a:t>
            </a:r>
            <a:r>
              <a:rPr lang="es-ES" b="0" i="0" noProof="0" dirty="0">
                <a:latin typeface="Arial" panose="020B0604020202020204" pitchFamily="34" charset="0"/>
                <a:cs typeface="Arial" panose="020B0604020202020204" pitchFamily="34" charset="0"/>
              </a:rPr>
              <a:t>que respondan 2 ó 3 participantes.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b="0" i="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b="1" i="0" u="sng" noProof="0" dirty="0">
                <a:latin typeface="Arial" panose="020B0604020202020204" pitchFamily="34" charset="0"/>
                <a:cs typeface="Arial" panose="020B0604020202020204" pitchFamily="34" charset="0"/>
              </a:rPr>
              <a:t>Pida a </a:t>
            </a:r>
            <a:r>
              <a:rPr lang="es-ES" b="0" i="0" noProof="0" dirty="0">
                <a:latin typeface="Arial" panose="020B0604020202020204" pitchFamily="34" charset="0"/>
                <a:cs typeface="Arial" panose="020B0604020202020204" pitchFamily="34" charset="0"/>
              </a:rPr>
              <a:t>los participantes que expliquen su razonamiento. </a:t>
            </a:r>
            <a:r>
              <a:rPr lang="es-ES" sz="1200" b="1" i="0" noProof="0" dirty="0">
                <a:latin typeface="Arial" panose="020B0604020202020204" pitchFamily="34" charset="0"/>
                <a:cs typeface="Arial" panose="020B0604020202020204" pitchFamily="34" charset="0"/>
              </a:rPr>
              <a:t>&lt;CLICK&gt; </a:t>
            </a:r>
            <a:r>
              <a:rPr lang="es-ES" b="0" i="0" noProof="0" dirty="0">
                <a:latin typeface="Arial" panose="020B0604020202020204" pitchFamily="34" charset="0"/>
                <a:cs typeface="Arial" panose="020B0604020202020204" pitchFamily="34" charset="0"/>
              </a:rPr>
              <a:t>para revelar la respuesta para el Paciente 1.</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indent="-171450">
              <a:lnSpc>
                <a:spcPct val="115000"/>
              </a:lnSpc>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Explique </a:t>
            </a:r>
            <a:r>
              <a:rPr lang="es-ES" noProof="0" dirty="0">
                <a:latin typeface="Arial" panose="020B0604020202020204" pitchFamily="34" charset="0"/>
                <a:cs typeface="Arial" panose="020B0604020202020204" pitchFamily="34" charset="0"/>
              </a:rPr>
              <a:t>que el Paciente 1 cumple la definición de caso sospechoso. </a:t>
            </a:r>
            <a:r>
              <a:rPr lang="es-ES" sz="1200" b="1" i="0" noProof="0" dirty="0">
                <a:latin typeface="Arial" panose="020B0604020202020204" pitchFamily="34" charset="0"/>
                <a:cs typeface="Arial" panose="020B0604020202020204" pitchFamily="34" charset="0"/>
              </a:rPr>
              <a:t>&lt;CLICK&gt; </a:t>
            </a:r>
            <a:r>
              <a:rPr lang="es-ES" b="0" i="0" noProof="0" dirty="0">
                <a:latin typeface="Arial" panose="020B0604020202020204" pitchFamily="34" charset="0"/>
                <a:cs typeface="Arial" panose="020B0604020202020204" pitchFamily="34" charset="0"/>
              </a:rPr>
              <a:t>para revelar la respuesta para el Paciente 2.</a:t>
            </a:r>
          </a:p>
          <a:p>
            <a:pPr marL="171450" indent="-171450">
              <a:buFont typeface="Wingdings" panose="05000000000000000000" pitchFamily="2" charset="2"/>
              <a:buChar char="§"/>
            </a:pPr>
            <a:endParaRPr lang="es-ES" b="1" u="sng"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Explique </a:t>
            </a:r>
            <a:r>
              <a:rPr lang="es-ES" noProof="0" dirty="0">
                <a:latin typeface="Arial" panose="020B0604020202020204" pitchFamily="34" charset="0"/>
                <a:cs typeface="Arial" panose="020B0604020202020204" pitchFamily="34" charset="0"/>
              </a:rPr>
              <a:t>que el Paciente 2 no. </a:t>
            </a:r>
          </a:p>
          <a:p>
            <a:pPr marL="171450" indent="-171450">
              <a:buFont typeface="Wingdings" panose="05000000000000000000" pitchFamily="2" charset="2"/>
              <a:buChar char="§"/>
            </a:pPr>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Discutir </a:t>
            </a:r>
            <a:r>
              <a:rPr lang="es-ES" noProof="0" dirty="0">
                <a:latin typeface="Arial" panose="020B0604020202020204" pitchFamily="34" charset="0"/>
                <a:cs typeface="Arial" panose="020B0604020202020204" pitchFamily="34" charset="0"/>
              </a:rPr>
              <a:t>si es necesario.</a:t>
            </a:r>
          </a:p>
          <a:p>
            <a:endParaRPr lang="es-ES" b="0" i="0" noProof="0" dirty="0"/>
          </a:p>
        </p:txBody>
      </p:sp>
      <p:sp>
        <p:nvSpPr>
          <p:cNvPr id="4" name="Slide Number Placeholder 3"/>
          <p:cNvSpPr>
            <a:spLocks noGrp="1"/>
          </p:cNvSpPr>
          <p:nvPr>
            <p:ph type="sldNum" sz="quarter" idx="5"/>
          </p:nvPr>
        </p:nvSpPr>
        <p:spPr/>
        <p:txBody>
          <a:bodyPr/>
          <a:lstStyle/>
          <a:p>
            <a:fld id="{064EA7F3-87C3-4B9C-A326-5DF204C82D74}" type="slidenum">
              <a:rPr lang="en-US" smtClean="0"/>
              <a:t>14</a:t>
            </a:fld>
            <a:endParaRPr lang="en-US"/>
          </a:p>
        </p:txBody>
      </p:sp>
    </p:spTree>
    <p:extLst>
      <p:ext uri="{BB962C8B-B14F-4D97-AF65-F5344CB8AC3E}">
        <p14:creationId xmlns:p14="http://schemas.microsoft.com/office/powerpoint/2010/main" val="1615953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p>
          <a:p>
            <a:pPr marL="0" marR="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Leamos de nuevo la definición de caso de chikungunya. Observe que requiere que una persona tenga un inicio agudo de fiebre -concretamente, fiebre &gt;38,5 c- </a:t>
            </a:r>
            <a:r>
              <a:rPr lang="es-ES" sz="1200" b="1" noProof="0" dirty="0">
                <a:latin typeface="Arial" panose="020B0604020202020204" pitchFamily="34" charset="0"/>
                <a:ea typeface="Times New Roman"/>
                <a:cs typeface="Arial" panose="020B0604020202020204" pitchFamily="34" charset="0"/>
                <a:sym typeface="Times New Roman"/>
              </a:rPr>
              <a:t>y </a:t>
            </a:r>
            <a:r>
              <a:rPr lang="es-ES" sz="1200" noProof="0" dirty="0">
                <a:latin typeface="Arial" panose="020B0604020202020204" pitchFamily="34" charset="0"/>
                <a:ea typeface="Times New Roman"/>
                <a:cs typeface="Arial" panose="020B0604020202020204" pitchFamily="34" charset="0"/>
                <a:sym typeface="Times New Roman"/>
              </a:rPr>
              <a:t>que presente artralgia grave o artritis.</a:t>
            </a:r>
          </a:p>
          <a:p>
            <a:pPr marL="171450" marR="0" lvl="0" indent="-171450" algn="l" rtl="0">
              <a:lnSpc>
                <a:spcPct val="115000"/>
              </a:lnSpc>
              <a:spcBef>
                <a:spcPts val="1200"/>
              </a:spcBef>
              <a:spcAft>
                <a:spcPts val="0"/>
              </a:spcAft>
              <a:buFont typeface="Wingdings" panose="05000000000000000000" pitchFamily="2" charset="2"/>
              <a:buChar char="§"/>
            </a:pPr>
            <a:endParaRPr lang="es-ES" sz="1200" b="1" u="sng" noProof="0" dirty="0">
              <a:latin typeface="Arial" panose="020B0604020202020204" pitchFamily="34" charset="0"/>
              <a:ea typeface="Times New Roman" panose="02020603050405020304" pitchFamily="18" charset="0"/>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latin typeface="Arial" panose="020B0604020202020204" pitchFamily="34" charset="0"/>
                <a:ea typeface="Times New Roman"/>
                <a:cs typeface="Arial" panose="020B0604020202020204" pitchFamily="34" charset="0"/>
                <a:sym typeface="Times New Roman"/>
              </a:rPr>
              <a:t>¿La definición de caso de chikungunya sólo incluye a las personas con el virus chikungunya? </a:t>
            </a:r>
          </a:p>
          <a:p>
            <a:pPr marL="171450" marR="0" lvl="0" indent="-171450" algn="l" rtl="0">
              <a:lnSpc>
                <a:spcPct val="115000"/>
              </a:lnSpc>
              <a:spcBef>
                <a:spcPts val="1200"/>
              </a:spcBef>
              <a:spcAft>
                <a:spcPts val="0"/>
              </a:spcAft>
              <a:buFont typeface="Wingdings" panose="05000000000000000000" pitchFamily="2" charset="2"/>
              <a:buChar char="§"/>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Acuse recibo de </a:t>
            </a:r>
            <a:r>
              <a:rPr lang="es-ES" sz="1200" b="0" i="0" u="none" noProof="0" dirty="0">
                <a:latin typeface="Arial" panose="020B0604020202020204" pitchFamily="34" charset="0"/>
                <a:ea typeface="Times New Roman"/>
                <a:cs typeface="Arial" panose="020B0604020202020204" pitchFamily="34" charset="0"/>
                <a:sym typeface="Times New Roman"/>
              </a:rPr>
              <a:t>la</a:t>
            </a:r>
            <a:r>
              <a:rPr lang="es-ES" sz="1200" b="0" i="0" noProof="0" dirty="0">
                <a:latin typeface="Arial" panose="020B0604020202020204" pitchFamily="34" charset="0"/>
                <a:ea typeface="Times New Roman"/>
                <a:cs typeface="Arial" panose="020B0604020202020204" pitchFamily="34" charset="0"/>
                <a:sym typeface="Times New Roman"/>
              </a:rPr>
              <a:t>(s) respuesta(s).</a:t>
            </a:r>
            <a:r>
              <a:rPr lang="es-ES" sz="1200" b="1" i="0" noProof="0" dirty="0">
                <a:latin typeface="Arial" panose="020B0604020202020204" pitchFamily="34" charset="0"/>
                <a:ea typeface="Times New Roman"/>
                <a:cs typeface="Arial" panose="020B0604020202020204" pitchFamily="34" charset="0"/>
                <a:sym typeface="Times New Roman"/>
              </a:rPr>
              <a:t> Conteste: </a:t>
            </a:r>
            <a:r>
              <a:rPr lang="es-ES" sz="1200" b="0" i="1" noProof="0" dirty="0">
                <a:latin typeface="Arial" panose="020B0604020202020204" pitchFamily="34" charset="0"/>
                <a:ea typeface="Times New Roman"/>
                <a:cs typeface="Arial" panose="020B0604020202020204" pitchFamily="34" charset="0"/>
                <a:sym typeface="Times New Roman"/>
              </a:rPr>
              <a:t>No.  </a:t>
            </a:r>
          </a:p>
          <a:p>
            <a:pPr marL="171450" marR="0" lvl="0" indent="-171450" algn="l" rtl="0">
              <a:lnSpc>
                <a:spcPct val="115000"/>
              </a:lnSpc>
              <a:spcBef>
                <a:spcPts val="1200"/>
              </a:spcBef>
              <a:spcAft>
                <a:spcPts val="0"/>
              </a:spcAft>
              <a:buFont typeface="Wingdings" panose="05000000000000000000" pitchFamily="2" charset="2"/>
              <a:buChar char="§"/>
            </a:pP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Pregunte: </a:t>
            </a:r>
            <a:r>
              <a:rPr lang="es-ES" sz="1200" noProof="0" dirty="0">
                <a:latin typeface="Arial" panose="020B0604020202020204" pitchFamily="34" charset="0"/>
                <a:ea typeface="Times New Roman"/>
                <a:cs typeface="Arial" panose="020B0604020202020204" pitchFamily="34" charset="0"/>
                <a:sym typeface="Times New Roman"/>
              </a:rPr>
              <a:t>¿Deja fuera a las personas sin el virus chikungunya? </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Acuse recibo de </a:t>
            </a:r>
            <a:r>
              <a:rPr lang="es-ES" sz="1200" b="0" i="0" u="none" noProof="0" dirty="0">
                <a:latin typeface="Arial" panose="020B0604020202020204" pitchFamily="34" charset="0"/>
                <a:ea typeface="Times New Roman"/>
                <a:cs typeface="Arial" panose="020B0604020202020204" pitchFamily="34" charset="0"/>
                <a:sym typeface="Times New Roman"/>
              </a:rPr>
              <a:t>la</a:t>
            </a:r>
            <a:r>
              <a:rPr lang="es-ES" sz="1200" b="0" i="0" noProof="0" dirty="0">
                <a:latin typeface="Arial" panose="020B0604020202020204" pitchFamily="34" charset="0"/>
                <a:ea typeface="Times New Roman"/>
                <a:cs typeface="Arial" panose="020B0604020202020204" pitchFamily="34" charset="0"/>
                <a:sym typeface="Times New Roman"/>
              </a:rPr>
              <a:t>(s) respuesta(s)</a:t>
            </a:r>
            <a:r>
              <a:rPr lang="es-ES" sz="1200" b="1" i="0" noProof="0" dirty="0">
                <a:latin typeface="Arial" panose="020B0604020202020204" pitchFamily="34" charset="0"/>
                <a:ea typeface="Times New Roman"/>
                <a:cs typeface="Arial" panose="020B0604020202020204" pitchFamily="34" charset="0"/>
                <a:sym typeface="Times New Roman"/>
              </a:rPr>
              <a:t>. Conteste: </a:t>
            </a:r>
            <a:r>
              <a:rPr lang="es-ES" sz="1200" b="0" i="1" noProof="0" dirty="0">
                <a:latin typeface="Arial" panose="020B0604020202020204" pitchFamily="34" charset="0"/>
                <a:ea typeface="Times New Roman"/>
                <a:cs typeface="Arial" panose="020B0604020202020204" pitchFamily="34" charset="0"/>
                <a:sym typeface="Times New Roman"/>
              </a:rPr>
              <a:t>Sí</a:t>
            </a:r>
            <a:r>
              <a:rPr lang="es-ES" sz="1200" b="1" i="1" noProof="0" dirty="0">
                <a:latin typeface="Arial" panose="020B0604020202020204" pitchFamily="34" charset="0"/>
                <a:ea typeface="Times New Roman"/>
                <a:cs typeface="Arial" panose="020B0604020202020204" pitchFamily="34" charset="0"/>
                <a:sym typeface="Times New Roman"/>
              </a:rPr>
              <a:t>.</a:t>
            </a: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b="1" u="sng" noProof="0" dirty="0">
              <a:latin typeface="Arial" panose="020B0604020202020204" pitchFamily="34" charset="0"/>
              <a:ea typeface="Times New Roman" panose="02020603050405020304" pitchFamily="18" charset="0"/>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ninguna definición de caso es perfecta. Con todas las definiciones de caso, es probable que se pasen por alto algunos casos verdaderos y que se incluyan algunos no casos, sobre todo cuando se utilizan los criterios de un caso sospechoso. Hablemos de ello. </a:t>
            </a:r>
            <a:r>
              <a:rPr lang="es-ES" sz="1200" b="1" noProof="0" dirty="0">
                <a:latin typeface="Arial" panose="020B0604020202020204" pitchFamily="34" charset="0"/>
                <a:ea typeface="Arial"/>
                <a:cs typeface="Arial" panose="020B0604020202020204" pitchFamily="34" charset="0"/>
                <a:sym typeface="Arial"/>
              </a:rPr>
              <a:t>&lt;CLICK&gt;</a:t>
            </a:r>
            <a:endParaRPr lang="es-ES" sz="1200" b="0" u="none" noProof="0" dirty="0">
              <a:latin typeface="Arial" panose="020B0604020202020204" pitchFamily="34" charset="0"/>
              <a:ea typeface="+mn-ea"/>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b="0" u="none" noProof="0" dirty="0">
              <a:latin typeface="Arial" panose="020B0604020202020204" pitchFamily="34" charset="0"/>
              <a:ea typeface="+mn-ea"/>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primer lugar, considere una población en la que muchas personas han estado expuestas al virus chikungunya. Esta población está representada por el recuadro blanco.</a:t>
            </a:r>
            <a:endParaRPr lang="es-ES" sz="120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486003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p>
          <a:p>
            <a:pPr marL="0" marR="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Algunas personas se infectan. </a:t>
            </a:r>
            <a:r>
              <a:rPr lang="es-ES" sz="1200" b="0" noProof="0" dirty="0">
                <a:latin typeface="Arial" panose="020B0604020202020204" pitchFamily="34" charset="0"/>
                <a:ea typeface="Times New Roman"/>
                <a:cs typeface="Arial" panose="020B0604020202020204" pitchFamily="34" charset="0"/>
                <a:sym typeface="Times New Roman"/>
              </a:rPr>
              <a:t>Las personas realmente infectadas están representadas por el recuadro color rosa claro.</a:t>
            </a:r>
            <a:endParaRPr lang="es-ES" sz="1200" b="0" u="none"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b="0" u="none"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¿Todas las personas infectadas por el virus chikungunya desarrollan síntomas? </a:t>
            </a:r>
            <a:endParaRPr lang="es-ES" sz="1200" b="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endParaRPr lang="es-ES" sz="1200" b="0" i="1"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latin typeface="Arial" panose="020B0604020202020204" pitchFamily="34" charset="0"/>
                <a:ea typeface="Times New Roman" panose="02020603050405020304" pitchFamily="18" charset="0"/>
                <a:cs typeface="Arial" panose="020B0604020202020204" pitchFamily="34" charset="0"/>
              </a:rPr>
              <a:t> la</a:t>
            </a:r>
            <a:r>
              <a:rPr lang="es-ES" sz="1200" b="0" noProof="0" dirty="0">
                <a:latin typeface="Arial" panose="020B0604020202020204" pitchFamily="34" charset="0"/>
                <a:ea typeface="Times New Roman" panose="02020603050405020304" pitchFamily="18" charset="0"/>
                <a:cs typeface="Arial" panose="020B0604020202020204" pitchFamily="34" charset="0"/>
              </a:rPr>
              <a:t>(s) respuesta(s). </a:t>
            </a:r>
            <a:r>
              <a:rPr lang="es-ES" b="1" noProof="0" dirty="0">
                <a:latin typeface="Arial" panose="020B0604020202020204" pitchFamily="34" charset="0"/>
                <a:cs typeface="Arial" panose="020B0604020202020204" pitchFamily="34" charset="0"/>
              </a:rPr>
              <a:t>&lt;CLICK&gt; </a:t>
            </a:r>
            <a:r>
              <a:rPr lang="es-ES" b="0" noProof="0" dirty="0">
                <a:latin typeface="Arial" panose="020B0604020202020204" pitchFamily="34" charset="0"/>
                <a:cs typeface="Arial" panose="020B0604020202020204" pitchFamily="34" charset="0"/>
              </a:rPr>
              <a:t>para avanzar a la siguiente diapositiva con la respuesta.</a:t>
            </a:r>
            <a:endParaRPr lang="es-ES"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19394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b="0" noProof="0" dirty="0">
              <a:latin typeface="Arial" panose="020B0604020202020204" pitchFamily="34" charset="0"/>
              <a:ea typeface="+mn-ea"/>
              <a:cs typeface="Arial" panose="020B0604020202020204" pitchFamily="34" charset="0"/>
              <a:sym typeface="Arial"/>
            </a:endParaRPr>
          </a:p>
          <a:p>
            <a:pPr marL="0" marR="0" lvl="0" indent="0" algn="l" rtl="0">
              <a:spcBef>
                <a:spcPts val="0"/>
              </a:spcBef>
              <a:spcAft>
                <a:spcPts val="0"/>
              </a:spcAft>
              <a:buNone/>
            </a:pPr>
            <a:endParaRPr lang="es-ES" sz="1200" b="0" noProof="0" dirty="0">
              <a:latin typeface="Arial" panose="020B0604020202020204" pitchFamily="34" charset="0"/>
              <a:ea typeface="+mn-ea"/>
              <a:cs typeface="Arial" panose="020B0604020202020204" pitchFamily="34" charset="0"/>
              <a:sym typeface="Arial"/>
            </a:endParaRPr>
          </a:p>
          <a:p>
            <a:pPr marL="171450" marR="0" lvl="0" indent="-171450" algn="l" rtl="0">
              <a:spcBef>
                <a:spcPts val="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Respuesta</a:t>
            </a:r>
            <a:r>
              <a:rPr lang="es-ES" sz="1200" b="1" i="0" noProof="0" dirty="0">
                <a:latin typeface="Arial" panose="020B0604020202020204" pitchFamily="34" charset="0"/>
                <a:ea typeface="Times New Roman"/>
                <a:cs typeface="Arial" panose="020B0604020202020204" pitchFamily="34" charset="0"/>
                <a:sym typeface="Times New Roman"/>
              </a:rPr>
              <a:t>: </a:t>
            </a:r>
            <a:r>
              <a:rPr lang="es-ES" sz="1200" i="1" noProof="0" dirty="0">
                <a:latin typeface="Arial" panose="020B0604020202020204" pitchFamily="34" charset="0"/>
                <a:ea typeface="Times New Roman"/>
                <a:cs typeface="Arial" panose="020B0604020202020204" pitchFamily="34" charset="0"/>
                <a:sym typeface="Times New Roman"/>
              </a:rPr>
              <a:t>No. </a:t>
            </a:r>
          </a:p>
          <a:p>
            <a:pPr marL="171450" marR="0" lvl="0" indent="-171450" algn="l" rtl="0">
              <a:spcBef>
                <a:spcPts val="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i="0" noProof="0" dirty="0">
                <a:latin typeface="Arial" panose="020B0604020202020204" pitchFamily="34" charset="0"/>
                <a:ea typeface="Times New Roman"/>
                <a:cs typeface="Arial" panose="020B0604020202020204" pitchFamily="34" charset="0"/>
                <a:sym typeface="Times New Roman"/>
              </a:rPr>
              <a:t>De las personas infectadas, algunas serán sintomáticas, representadas por el recuadro rosa más oscuro, y otras serán asintomáticas, representadas por el recuadro rosa claro.  Se calcula que entre el 12 y el 80% de las infecciones por chikungunya son asintomáticas. </a:t>
            </a:r>
          </a:p>
          <a:p>
            <a:pPr marL="171450" marR="0" lvl="0" indent="-171450" algn="l" rtl="0">
              <a:spcBef>
                <a:spcPts val="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r>
              <a:rPr lang="es-ES" sz="1200" b="1" i="0" u="sng" strike="noStrike" cap="none" noProof="0" dirty="0">
                <a:solidFill>
                  <a:srgbClr val="000000"/>
                </a:solidFill>
                <a:latin typeface="Arial" panose="020B0604020202020204" pitchFamily="34" charset="0"/>
                <a:ea typeface="Calibri"/>
                <a:cs typeface="Arial" panose="020B0604020202020204" pitchFamily="34" charset="0"/>
                <a:sym typeface="Calibri"/>
              </a:rPr>
              <a:t>Diga: </a:t>
            </a:r>
            <a:r>
              <a:rPr lang="es-ES" sz="1200" noProof="0" dirty="0">
                <a:latin typeface="Arial" panose="020B0604020202020204" pitchFamily="34" charset="0"/>
                <a:ea typeface="Times New Roman"/>
                <a:cs typeface="Arial" panose="020B0604020202020204" pitchFamily="34" charset="0"/>
                <a:sym typeface="Times New Roman"/>
              </a:rPr>
              <a:t>Cuando aplicamos nuestra definición de caso, que requiere que un caso tenga síntomas, pasaremos por alto los casos verdaderos que son asintomáticos. </a:t>
            </a:r>
            <a:r>
              <a:rPr lang="es-ES" sz="1200" b="1" noProof="0" dirty="0">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latin typeface="Arial" panose="020B0604020202020204" pitchFamily="34" charset="0"/>
                <a:ea typeface="Times New Roman" panose="02020603050405020304" pitchFamily="18" charset="0"/>
                <a:cs typeface="Arial" panose="020B0604020202020204" pitchFamily="34" charset="0"/>
              </a:rPr>
              <a:t>a la siguiente diapositiva.</a:t>
            </a:r>
            <a:endParaRPr lang="es-ES" sz="1200" b="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13183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p>
          <a:p>
            <a:pPr marL="0" marR="0" lvl="0" indent="0" algn="l" rtl="0">
              <a:spcBef>
                <a:spcPts val="0"/>
              </a:spcBef>
              <a:spcAft>
                <a:spcPts val="0"/>
              </a:spcAft>
              <a:buNone/>
            </a:pPr>
            <a:endParaRPr lang="es-ES" noProof="0" dirty="0">
              <a:latin typeface="Arial" panose="020B0604020202020204" pitchFamily="34" charset="0"/>
              <a:cs typeface="Arial" panose="020B0604020202020204" pitchFamily="34" charset="0"/>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Entre las personas infectadas y sintomáticas, algunas desarrollan fiebre alta y otras no. Aquellos que desarrollan fiebre alta están representados por el recuadro rojo más oscuro.  Algunos casos sintomáticos que están realmente infectados van a pasar desapercibidos porque no desarrollaron fiebre alta. </a:t>
            </a:r>
            <a:endParaRPr lang="es-ES"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11526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Además, entre las personas sintomáticas, algunas desarrollan artritis y/o artralgias graves y otras no. Algunos de los casos sintomáticos con fiebre alta que están realmente infectados van a pasar desapercibidos porque no tienen artralgias ni artritis. </a:t>
            </a:r>
            <a:r>
              <a:rPr lang="es-ES" sz="1200" b="1" noProof="0" dirty="0">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latin typeface="Arial" panose="020B0604020202020204" pitchFamily="34" charset="0"/>
                <a:cs typeface="Arial" panose="020B0604020202020204" pitchFamily="34" charset="0"/>
              </a:rPr>
              <a:t>para avanzar a la siguiente diapositiva.</a:t>
            </a:r>
            <a:endParaRPr lang="es-ES" sz="1200" noProof="0" dirty="0">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15000"/>
              </a:lnSpc>
              <a:spcBef>
                <a:spcPts val="600"/>
              </a:spcBef>
              <a:spcAft>
                <a:spcPts val="0"/>
              </a:spcAft>
              <a:buClrTx/>
              <a:buSzTx/>
              <a:buFont typeface="Arial" panose="020B0604020202020204" pitchFamily="34" charset="0"/>
              <a:buChar char="•"/>
              <a:tabLst/>
              <a:defRPr/>
            </a:pPr>
            <a:endParaRPr lang="es-ES" sz="1800" noProof="0" dirty="0"/>
          </a:p>
          <a:p>
            <a:pPr marL="0" marR="0" lvl="0" indent="0" algn="l" defTabSz="914400" rtl="0" eaLnBrk="1" fontAlgn="auto" latinLnBrk="0" hangingPunct="1">
              <a:lnSpc>
                <a:spcPct val="115000"/>
              </a:lnSpc>
              <a:spcBef>
                <a:spcPts val="600"/>
              </a:spcBef>
              <a:spcAft>
                <a:spcPts val="0"/>
              </a:spcAft>
              <a:buClrTx/>
              <a:buSzTx/>
              <a:buFontTx/>
              <a:buNone/>
              <a:tabLst/>
              <a:defRPr/>
            </a:pPr>
            <a:endParaRPr lang="es-ES" sz="1800" noProof="0" dirty="0"/>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95222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Notas para el instructor: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200" b="1"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Estos íconos sirven como señales para ayudarle a navegar por el contenido y saber lo que le espera.</a:t>
            </a:r>
          </a:p>
          <a:p>
            <a:endParaRPr lang="es-ES" noProof="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907406-920C-426E-8A32-950F522D60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4389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Si observamos ambos síntomas juntos, se puede ver que las personas verdaderamente infectadas con fiebre alta </a:t>
            </a:r>
            <a:r>
              <a:rPr lang="es-ES" sz="1200" b="1" noProof="0" dirty="0">
                <a:latin typeface="Arial" panose="020B0604020202020204" pitchFamily="34" charset="0"/>
                <a:ea typeface="Times New Roman"/>
                <a:cs typeface="Arial" panose="020B0604020202020204" pitchFamily="34" charset="0"/>
                <a:sym typeface="Times New Roman"/>
              </a:rPr>
              <a:t>y </a:t>
            </a:r>
            <a:r>
              <a:rPr lang="es-ES" sz="1200" b="0" noProof="0" dirty="0">
                <a:latin typeface="Arial" panose="020B0604020202020204" pitchFamily="34" charset="0"/>
                <a:ea typeface="Times New Roman"/>
                <a:cs typeface="Arial" panose="020B0604020202020204" pitchFamily="34" charset="0"/>
                <a:sym typeface="Times New Roman"/>
              </a:rPr>
              <a:t>artritis y/o artralgias están representadas por el recuadro morado. Estos son los verdaderos casos que se captan con nuestra definición de caso. Las personas representadas por los recuadros rojo y azul más oscuros no se ajustarán a nuestra definición de caso porque sólo presentan un síntoma (</a:t>
            </a:r>
            <a:r>
              <a:rPr lang="es-ES" sz="1200" b="0" i="1" noProof="0" dirty="0">
                <a:latin typeface="Arial" panose="020B0604020202020204" pitchFamily="34" charset="0"/>
                <a:ea typeface="Times New Roman"/>
                <a:cs typeface="Arial" panose="020B0604020202020204" pitchFamily="34" charset="0"/>
                <a:sym typeface="Times New Roman"/>
              </a:rPr>
              <a:t>fiebre </a:t>
            </a:r>
            <a:r>
              <a:rPr lang="es-ES" sz="1200" b="1" i="1" noProof="0" dirty="0">
                <a:latin typeface="Arial" panose="020B0604020202020204" pitchFamily="34" charset="0"/>
                <a:ea typeface="Times New Roman"/>
                <a:cs typeface="Arial" panose="020B0604020202020204" pitchFamily="34" charset="0"/>
                <a:sym typeface="Times New Roman"/>
              </a:rPr>
              <a:t>o </a:t>
            </a:r>
            <a:r>
              <a:rPr lang="es-ES" sz="1200" b="0" i="1" noProof="0" dirty="0">
                <a:latin typeface="Arial" panose="020B0604020202020204" pitchFamily="34" charset="0"/>
                <a:ea typeface="Times New Roman"/>
                <a:cs typeface="Arial" panose="020B0604020202020204" pitchFamily="34" charset="0"/>
                <a:sym typeface="Times New Roman"/>
              </a:rPr>
              <a:t>artritis y/o artralgias</a:t>
            </a:r>
            <a:r>
              <a:rPr lang="es-ES" sz="1200" b="0" noProof="0" dirty="0">
                <a:latin typeface="Arial" panose="020B0604020202020204" pitchFamily="34" charset="0"/>
                <a:ea typeface="Times New Roman"/>
                <a:cs typeface="Arial" panose="020B0604020202020204" pitchFamily="34" charset="0"/>
                <a:sym typeface="Times New Roman"/>
              </a:rPr>
              <a:t>), no ambos.</a:t>
            </a:r>
            <a:endParaRPr lang="es-ES" sz="1200" b="0" u="none"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u="none"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a:t>
            </a:r>
            <a:r>
              <a:rPr lang="es-ES" sz="1200" b="1" noProof="0" dirty="0">
                <a:latin typeface="Arial" panose="020B0604020202020204" pitchFamily="34" charset="0"/>
                <a:ea typeface="Arial"/>
                <a:cs typeface="Arial" panose="020B0604020202020204" pitchFamily="34" charset="0"/>
                <a:sym typeface="Arial"/>
              </a:rPr>
              <a:t>: </a:t>
            </a:r>
            <a:r>
              <a:rPr lang="es-ES" sz="1200" noProof="0" dirty="0">
                <a:latin typeface="Arial" panose="020B0604020202020204" pitchFamily="34" charset="0"/>
                <a:ea typeface="Times New Roman"/>
                <a:cs typeface="Arial" panose="020B0604020202020204" pitchFamily="34" charset="0"/>
                <a:sym typeface="Times New Roman"/>
              </a:rPr>
              <a:t>¿Es el chikungunya la única enfermedad que puede causar fiebre y artritis/artralgias? </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Times New Roman" panose="02020603050405020304" pitchFamily="18"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sym typeface="Times New Roman"/>
              </a:rPr>
              <a:t>Acuse recibo de </a:t>
            </a:r>
            <a:r>
              <a:rPr lang="es-ES" sz="1200" b="0" u="none" noProof="0" dirty="0">
                <a:latin typeface="Arial" panose="020B0604020202020204" pitchFamily="34" charset="0"/>
                <a:ea typeface="Times New Roman" panose="02020603050405020304" pitchFamily="18" charset="0"/>
                <a:cs typeface="Arial" panose="020B0604020202020204" pitchFamily="34" charset="0"/>
                <a:sym typeface="Times New Roman"/>
              </a:rPr>
              <a:t>la</a:t>
            </a:r>
            <a:r>
              <a:rPr lang="es-ES" sz="1200" b="0" noProof="0" dirty="0">
                <a:latin typeface="Arial" panose="020B0604020202020204" pitchFamily="34" charset="0"/>
                <a:ea typeface="Times New Roman" panose="02020603050405020304" pitchFamily="18" charset="0"/>
                <a:cs typeface="Arial" panose="020B0604020202020204" pitchFamily="34" charset="0"/>
                <a:sym typeface="Times New Roman"/>
              </a:rPr>
              <a:t>(s) respuesta(s) </a:t>
            </a:r>
            <a:r>
              <a:rPr lang="es-ES" sz="1200" b="1" noProof="0" dirty="0">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latin typeface="Arial" panose="020B0604020202020204" pitchFamily="34" charset="0"/>
                <a:cs typeface="Arial" panose="020B0604020202020204" pitchFamily="34" charset="0"/>
              </a:rPr>
              <a:t>para avanzar a la siguiente diapositiva con la respuesta.</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600"/>
              </a:spcBef>
              <a:spcAft>
                <a:spcPts val="0"/>
              </a:spcAft>
              <a:buNone/>
            </a:pPr>
            <a:endParaRPr lang="es-ES" sz="1800" noProof="0" dirty="0"/>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1073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b="0" noProof="0" dirty="0">
              <a:latin typeface="Arial" panose="020B0604020202020204" pitchFamily="34" charset="0"/>
              <a:ea typeface="+mn-ea"/>
              <a:cs typeface="Arial" panose="020B0604020202020204" pitchFamily="34" charset="0"/>
              <a:sym typeface="Arial"/>
            </a:endParaRPr>
          </a:p>
          <a:p>
            <a:pPr marL="0" marR="0" lvl="0" indent="0" algn="l" rtl="0">
              <a:spcBef>
                <a:spcPts val="0"/>
              </a:spcBef>
              <a:spcAft>
                <a:spcPts val="0"/>
              </a:spcAft>
              <a:buFont typeface="Wingdings" panose="05000000000000000000" pitchFamily="2" charset="2"/>
              <a:buNone/>
            </a:pPr>
            <a:endParaRPr lang="es-ES" sz="1200" b="0" i="1" u="none" noProof="0" dirty="0">
              <a:latin typeface="Arial" panose="020B0604020202020204" pitchFamily="34" charset="0"/>
              <a:ea typeface="+mn-ea"/>
              <a:cs typeface="Arial" panose="020B0604020202020204" pitchFamily="34" charset="0"/>
              <a:sym typeface="Arial"/>
            </a:endParaRPr>
          </a:p>
          <a:p>
            <a:pPr marL="171450" marR="0" lvl="0" indent="-171450" algn="l" rtl="0">
              <a:spcBef>
                <a:spcPts val="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Respuesta</a:t>
            </a:r>
            <a:r>
              <a:rPr lang="es-ES" sz="1200" b="1" i="0" noProof="0" dirty="0">
                <a:latin typeface="Arial" panose="020B0604020202020204" pitchFamily="34" charset="0"/>
                <a:ea typeface="Times New Roman"/>
                <a:cs typeface="Arial" panose="020B0604020202020204" pitchFamily="34" charset="0"/>
                <a:sym typeface="Times New Roman"/>
              </a:rPr>
              <a:t>: </a:t>
            </a:r>
            <a:r>
              <a:rPr lang="es-ES" sz="1200" b="0" i="1" noProof="0" dirty="0">
                <a:latin typeface="Arial" panose="020B0604020202020204" pitchFamily="34" charset="0"/>
                <a:ea typeface="Times New Roman"/>
                <a:cs typeface="Arial" panose="020B0604020202020204" pitchFamily="34" charset="0"/>
                <a:sym typeface="Times New Roman"/>
              </a:rPr>
              <a:t>No. </a:t>
            </a:r>
          </a:p>
          <a:p>
            <a:pPr marL="171450" marR="0" lvl="0" indent="-171450" algn="l" rtl="0">
              <a:spcBef>
                <a:spcPts val="0"/>
              </a:spcBef>
              <a:spcAft>
                <a:spcPts val="0"/>
              </a:spcAft>
              <a:buFont typeface="Wingdings" panose="05000000000000000000" pitchFamily="2" charset="2"/>
              <a:buChar char="§"/>
            </a:pPr>
            <a:endParaRPr lang="es-ES" sz="1200" b="0" i="1" u="sng" strike="noStrike" cap="none" noProof="0" dirty="0">
              <a:solidFill>
                <a:srgbClr val="000000"/>
              </a:solidFill>
              <a:latin typeface="Arial" panose="020B0604020202020204" pitchFamily="34" charset="0"/>
              <a:ea typeface="Calibri"/>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r>
              <a:rPr lang="es-ES" sz="1200" b="1" i="0" u="sng" strike="noStrike" cap="none" noProof="0" dirty="0">
                <a:solidFill>
                  <a:srgbClr val="000000"/>
                </a:solidFill>
                <a:latin typeface="Arial" panose="020B0604020202020204" pitchFamily="34" charset="0"/>
                <a:ea typeface="Calibri"/>
                <a:cs typeface="Arial" panose="020B0604020202020204" pitchFamily="34" charset="0"/>
                <a:sym typeface="Calibri"/>
              </a:rPr>
              <a:t>Diga: </a:t>
            </a:r>
            <a:r>
              <a:rPr lang="es-ES" sz="1200" b="0" noProof="0" dirty="0">
                <a:latin typeface="Arial" panose="020B0604020202020204" pitchFamily="34" charset="0"/>
                <a:ea typeface="Arial"/>
                <a:cs typeface="Arial" panose="020B0604020202020204" pitchFamily="34" charset="0"/>
                <a:sym typeface="Arial"/>
              </a:rPr>
              <a:t>Muchas otras afecciones pueden causar artralgias o artritis y fiebre, como la artritis séptica y la artritis reumatoidea. Las personas que tienen artritis y fiebre no relacionadas con la infección por chikungunya también presentarían ambos síntomas. Todas estas personas cumplirán la definición de caso, pero no tendrán la infección, como se representa en el recuadro gris de la derecha. </a:t>
            </a:r>
            <a:r>
              <a:rPr lang="es-ES" sz="1200" b="1" i="0" noProof="0" dirty="0">
                <a:latin typeface="Arial" panose="020B0604020202020204" pitchFamily="34" charset="0"/>
                <a:cs typeface="Arial" panose="020B0604020202020204" pitchFamily="34" charset="0"/>
              </a:rPr>
              <a:t>&lt;CLICK&gt; </a:t>
            </a:r>
            <a:r>
              <a:rPr lang="es-ES" sz="1200" b="0" i="0" noProof="0" dirty="0">
                <a:latin typeface="Arial" panose="020B0604020202020204" pitchFamily="34" charset="0"/>
                <a:cs typeface="Arial" panose="020B0604020202020204" pitchFamily="34" charset="0"/>
              </a:rPr>
              <a:t>a la siguiente diapositiva.</a:t>
            </a:r>
          </a:p>
          <a:p>
            <a:pPr marL="0" lvl="0" indent="0" algn="l" rtl="0">
              <a:spcBef>
                <a:spcPts val="360"/>
              </a:spcBef>
              <a:spcAft>
                <a:spcPts val="0"/>
              </a:spcAft>
              <a:buNone/>
            </a:pPr>
            <a:endParaRPr lang="es-ES" sz="1800"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77683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p>
          <a:p>
            <a:pPr marL="0" marR="0" lvl="0" indent="0" algn="l" defTabSz="914400" rtl="0" eaLnBrk="1" fontAlgn="auto" latinLnBrk="0" hangingPunct="1">
              <a:lnSpc>
                <a:spcPct val="115000"/>
              </a:lnSpc>
              <a:spcBef>
                <a:spcPts val="1200"/>
              </a:spcBef>
              <a:spcAft>
                <a:spcPts val="0"/>
              </a:spcAft>
              <a:buClrTx/>
              <a:buSzTx/>
              <a:buFont typeface="Arial" panose="020B0604020202020204" pitchFamily="34" charset="0"/>
              <a:buNone/>
              <a:tabLst/>
              <a:defRPr/>
            </a:pPr>
            <a:endParaRPr lang="es-ES" sz="1200" b="0" i="0" u="none" strike="noStrike" cap="none" noProof="0" dirty="0">
              <a:solidFill>
                <a:schemeClr val="tx1"/>
              </a:solidFill>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ES" sz="1200" b="1" i="0" u="sng" strike="noStrike" cap="none" noProof="0" dirty="0">
                <a:solidFill>
                  <a:srgbClr val="000000"/>
                </a:solidFill>
                <a:latin typeface="Arial" panose="020B0604020202020204" pitchFamily="34" charset="0"/>
                <a:ea typeface="Calibri"/>
                <a:cs typeface="Arial" panose="020B0604020202020204" pitchFamily="34" charset="0"/>
                <a:sym typeface="Calibri"/>
              </a:rPr>
              <a:t>Diga: </a:t>
            </a:r>
            <a:r>
              <a:rPr lang="es-ES" sz="1200" noProof="0" dirty="0">
                <a:latin typeface="Arial" panose="020B0604020202020204" pitchFamily="34" charset="0"/>
                <a:ea typeface="Times New Roman"/>
                <a:cs typeface="Arial" panose="020B0604020202020204" pitchFamily="34" charset="0"/>
                <a:sym typeface="Times New Roman"/>
              </a:rPr>
              <a:t>La parte restante de la población que estuvo expuesta al virus pero no se infectó está representada por el recuadro blanco. Podría tratarse de personas sin síntomas, personas con fiebre alta que no se infectaron o personas con artralgia/artritis que no se infectaron. </a:t>
            </a:r>
            <a:r>
              <a:rPr lang="es-ES" sz="1200" b="1" i="0" noProof="0" dirty="0">
                <a:latin typeface="Arial" panose="020B0604020202020204" pitchFamily="34" charset="0"/>
                <a:cs typeface="Arial" panose="020B0604020202020204" pitchFamily="34" charset="0"/>
              </a:rPr>
              <a:t>&lt;CLICK&gt; </a:t>
            </a:r>
            <a:r>
              <a:rPr lang="es-ES" sz="1200" b="0" i="0" noProof="0" dirty="0">
                <a:latin typeface="Arial" panose="020B0604020202020204" pitchFamily="34" charset="0"/>
                <a:cs typeface="Arial" panose="020B0604020202020204" pitchFamily="34" charset="0"/>
              </a:rPr>
              <a:t>para ver la siguiente diapositiva.</a:t>
            </a:r>
          </a:p>
          <a:p>
            <a:pPr marL="0" marR="0" lvl="0" indent="0" algn="l" defTabSz="914400" rtl="0" eaLnBrk="1" fontAlgn="auto" latinLnBrk="0" hangingPunct="1">
              <a:lnSpc>
                <a:spcPct val="100000"/>
              </a:lnSpc>
              <a:spcBef>
                <a:spcPts val="360"/>
              </a:spcBef>
              <a:spcAft>
                <a:spcPts val="0"/>
              </a:spcAft>
              <a:buClrTx/>
              <a:buSzTx/>
              <a:buFontTx/>
              <a:buNone/>
              <a:tabLst/>
              <a:defRPr/>
            </a:pPr>
            <a:endParaRPr lang="es-ES" sz="1200" b="0" noProof="0" dirty="0">
              <a:latin typeface="Arial"/>
              <a:cs typeface="Arial"/>
              <a:sym typeface="Arial"/>
            </a:endParaRPr>
          </a:p>
          <a:p>
            <a:pPr marL="0" marR="0" lvl="0" indent="0" algn="l" defTabSz="914400" rtl="0" eaLnBrk="1" fontAlgn="auto" latinLnBrk="0" hangingPunct="1">
              <a:lnSpc>
                <a:spcPct val="100000"/>
              </a:lnSpc>
              <a:spcBef>
                <a:spcPts val="360"/>
              </a:spcBef>
              <a:spcAft>
                <a:spcPts val="0"/>
              </a:spcAft>
              <a:buClrTx/>
              <a:buSzTx/>
              <a:buFontTx/>
              <a:buNone/>
              <a:tabLst/>
              <a:defRPr/>
            </a:pPr>
            <a:endParaRPr lang="es-ES" sz="1800" b="0" noProof="0" dirty="0"/>
          </a:p>
          <a:p>
            <a:pPr marL="0" lvl="0" indent="0" algn="l" rtl="0">
              <a:spcBef>
                <a:spcPts val="360"/>
              </a:spcBef>
              <a:spcAft>
                <a:spcPts val="0"/>
              </a:spcAft>
              <a:buNone/>
            </a:pPr>
            <a:endParaRPr lang="es-ES" sz="1800"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11143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p>
          <a:p>
            <a:pPr marL="0" marR="0" lvl="0" indent="0" algn="l" rtl="0">
              <a:spcBef>
                <a:spcPts val="0"/>
              </a:spcBef>
              <a:spcAft>
                <a:spcPts val="0"/>
              </a:spcAft>
              <a:buNone/>
            </a:pPr>
            <a:endParaRPr lang="es-ES" sz="120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Pregunte</a:t>
            </a:r>
            <a:r>
              <a:rPr lang="es-ES" sz="1200" b="1" noProof="0" dirty="0">
                <a:latin typeface="Arial" panose="020B0604020202020204" pitchFamily="34" charset="0"/>
                <a:ea typeface="Arial"/>
                <a:cs typeface="Arial" panose="020B0604020202020204" pitchFamily="34" charset="0"/>
                <a:sym typeface="Arial"/>
              </a:rPr>
              <a:t>: </a:t>
            </a:r>
            <a:r>
              <a:rPr lang="es-ES" sz="1200" b="0" noProof="0" dirty="0">
                <a:latin typeface="Arial" panose="020B0604020202020204" pitchFamily="34" charset="0"/>
                <a:ea typeface="Arial"/>
                <a:cs typeface="Arial" panose="020B0604020202020204" pitchFamily="34" charset="0"/>
                <a:sym typeface="Arial"/>
              </a:rPr>
              <a:t>Ahora, viendo a toda la población que estuvo expuesta, </a:t>
            </a:r>
            <a:r>
              <a:rPr lang="es-ES" sz="1200" noProof="0" dirty="0">
                <a:latin typeface="Arial" panose="020B0604020202020204" pitchFamily="34" charset="0"/>
                <a:ea typeface="Arial"/>
                <a:cs typeface="Arial" panose="020B0604020202020204" pitchFamily="34" charset="0"/>
                <a:sym typeface="Arial"/>
              </a:rPr>
              <a:t>¿qué recuadros representan a las personas que cumplen la definición de caso sospechoso? </a:t>
            </a: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s-ES" sz="1200" b="1" u="sng" noProof="0" dirty="0">
              <a:latin typeface="Arial" panose="020B0604020202020204" pitchFamily="34" charset="0"/>
              <a:ea typeface="Times New Roman" panose="02020603050405020304" pitchFamily="18" charset="0"/>
              <a:cs typeface="Arial" panose="020B0604020202020204" pitchFamily="34" charset="0"/>
              <a:sym typeface="Arial"/>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panose="02020603050405020304" pitchFamily="18" charset="0"/>
                <a:cs typeface="Arial" panose="020B0604020202020204" pitchFamily="34" charset="0"/>
              </a:rPr>
              <a:t>Reconozca </a:t>
            </a:r>
            <a:r>
              <a:rPr lang="es-ES" sz="1200" b="0" noProof="0" dirty="0">
                <a:latin typeface="Arial" panose="020B0604020202020204" pitchFamily="34" charset="0"/>
                <a:ea typeface="Times New Roman" panose="02020603050405020304" pitchFamily="18" charset="0"/>
                <a:cs typeface="Arial" panose="020B0604020202020204" pitchFamily="34" charset="0"/>
              </a:rPr>
              <a:t>las respuestas </a:t>
            </a:r>
            <a:r>
              <a:rPr lang="es-ES" sz="1200" b="1" i="0" noProof="0" dirty="0">
                <a:latin typeface="Arial" panose="020B0604020202020204" pitchFamily="34" charset="0"/>
                <a:cs typeface="Arial" panose="020B0604020202020204" pitchFamily="34" charset="0"/>
              </a:rPr>
              <a:t>&lt;CLICK&gt; </a:t>
            </a:r>
            <a:r>
              <a:rPr lang="es-ES" sz="1200" b="0" i="0" noProof="0" dirty="0">
                <a:latin typeface="Arial" panose="020B0604020202020204" pitchFamily="34" charset="0"/>
                <a:cs typeface="Arial" panose="020B0604020202020204" pitchFamily="34" charset="0"/>
              </a:rPr>
              <a:t>para revelar la respuesta. </a:t>
            </a:r>
            <a:r>
              <a:rPr lang="es-ES" sz="1200" b="1" i="0" u="none" noProof="0" dirty="0">
                <a:latin typeface="Arial" panose="020B0604020202020204" pitchFamily="34" charset="0"/>
                <a:cs typeface="Arial" panose="020B0604020202020204" pitchFamily="34" charset="0"/>
                <a:sym typeface="Arial"/>
              </a:rPr>
              <a:t>Respuesta: </a:t>
            </a:r>
            <a:r>
              <a:rPr lang="es-ES" sz="1200" b="0" i="1" noProof="0" dirty="0">
                <a:latin typeface="Arial" panose="020B0604020202020204" pitchFamily="34" charset="0"/>
                <a:cs typeface="Arial" panose="020B0604020202020204" pitchFamily="34" charset="0"/>
                <a:sym typeface="Arial"/>
              </a:rPr>
              <a:t>Las personas representadas por los recuadros morado y gris, que ahora están enmarcados en verde. </a:t>
            </a:r>
          </a:p>
          <a:p>
            <a:pPr marL="285750" marR="0" lvl="0" indent="-2857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s-ES" sz="1800" b="0" i="1" u="sng" noProof="0" dirty="0">
              <a:latin typeface="Arial"/>
              <a:cs typeface="Arial"/>
              <a:sym typeface="Arial"/>
            </a:endParaRPr>
          </a:p>
          <a:p>
            <a:pPr marL="0" lvl="0" indent="0" algn="l" rtl="0">
              <a:spcBef>
                <a:spcPts val="360"/>
              </a:spcBef>
              <a:spcAft>
                <a:spcPts val="0"/>
              </a:spcAft>
              <a:buNone/>
            </a:pPr>
            <a:endParaRPr lang="es-ES" sz="1800"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7548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sz="1200"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Pregunte</a:t>
            </a:r>
            <a:r>
              <a:rPr lang="es-ES" sz="1200" b="1" noProof="0" dirty="0">
                <a:latin typeface="Arial" panose="020B0604020202020204" pitchFamily="34" charset="0"/>
                <a:ea typeface="Arial"/>
                <a:cs typeface="Arial" panose="020B0604020202020204" pitchFamily="34" charset="0"/>
                <a:sym typeface="Arial"/>
              </a:rPr>
              <a:t>: </a:t>
            </a:r>
            <a:r>
              <a:rPr lang="es-ES" sz="1200" noProof="0" dirty="0">
                <a:latin typeface="Arial" panose="020B0604020202020204" pitchFamily="34" charset="0"/>
                <a:ea typeface="Arial"/>
                <a:cs typeface="Arial" panose="020B0604020202020204" pitchFamily="34" charset="0"/>
                <a:sym typeface="Arial"/>
              </a:rPr>
              <a:t>¿Qué recuadros representan a las personas que se ajustan a la definición de </a:t>
            </a:r>
            <a:r>
              <a:rPr lang="es-ES" sz="1200" b="1" noProof="0" dirty="0">
                <a:latin typeface="Arial" panose="020B0604020202020204" pitchFamily="34" charset="0"/>
                <a:ea typeface="Arial"/>
                <a:cs typeface="Arial" panose="020B0604020202020204" pitchFamily="34" charset="0"/>
                <a:sym typeface="Arial"/>
              </a:rPr>
              <a:t>caso sospechoso</a:t>
            </a:r>
            <a:r>
              <a:rPr lang="es-ES" sz="1200" noProof="0" dirty="0">
                <a:latin typeface="Arial" panose="020B0604020202020204" pitchFamily="34" charset="0"/>
                <a:ea typeface="Arial"/>
                <a:cs typeface="Arial" panose="020B0604020202020204" pitchFamily="34" charset="0"/>
                <a:sym typeface="Arial"/>
              </a:rPr>
              <a:t>? </a:t>
            </a:r>
          </a:p>
          <a:p>
            <a:pPr marL="171450" indent="-171450">
              <a:lnSpc>
                <a:spcPct val="115000"/>
              </a:lnSpc>
              <a:buFont typeface="Wingdings" panose="05000000000000000000" pitchFamily="2" charset="2"/>
              <a:buChar char="§"/>
            </a:pPr>
            <a:endParaRPr lang="es-ES" sz="1200" b="0" noProof="0" dirty="0">
              <a:latin typeface="Arial" panose="020B0604020202020204" pitchFamily="34" charset="0"/>
              <a:ea typeface="Times New Roman" panose="02020603050405020304" pitchFamily="18" charset="0"/>
              <a:cs typeface="Arial" panose="020B0604020202020204" pitchFamily="34" charset="0"/>
            </a:endParaRPr>
          </a:p>
          <a:p>
            <a:pPr marL="171450" indent="-171450">
              <a:lnSpc>
                <a:spcPct val="115000"/>
              </a:lnSpc>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Reconozca </a:t>
            </a:r>
            <a:r>
              <a:rPr lang="es-ES" sz="1200" b="0" noProof="0" dirty="0">
                <a:latin typeface="Arial" panose="020B0604020202020204" pitchFamily="34" charset="0"/>
                <a:ea typeface="Times New Roman" panose="02020603050405020304" pitchFamily="18" charset="0"/>
                <a:cs typeface="Arial" panose="020B0604020202020204" pitchFamily="34" charset="0"/>
              </a:rPr>
              <a:t>las respuestas </a:t>
            </a:r>
            <a:r>
              <a:rPr lang="es-ES" sz="1200" b="1" i="0" noProof="0" dirty="0">
                <a:latin typeface="Arial" panose="020B0604020202020204" pitchFamily="34" charset="0"/>
                <a:cs typeface="Arial" panose="020B0604020202020204" pitchFamily="34" charset="0"/>
              </a:rPr>
              <a:t>&lt;CLICK&gt;para </a:t>
            </a:r>
            <a:r>
              <a:rPr lang="es-ES" sz="1200" b="0" i="0" noProof="0" dirty="0">
                <a:latin typeface="Arial" panose="020B0604020202020204" pitchFamily="34" charset="0"/>
                <a:cs typeface="Arial" panose="020B0604020202020204" pitchFamily="34" charset="0"/>
              </a:rPr>
              <a:t>revelar la respuesta</a:t>
            </a:r>
            <a:r>
              <a:rPr lang="es-ES" sz="1200" b="0" i="0" u="none" noProof="0" dirty="0">
                <a:latin typeface="Arial" panose="020B0604020202020204" pitchFamily="34" charset="0"/>
                <a:cs typeface="Arial" panose="020B0604020202020204" pitchFamily="34" charset="0"/>
              </a:rPr>
              <a:t>.  </a:t>
            </a:r>
            <a:r>
              <a:rPr lang="es-ES" sz="1200" b="1" i="0" u="none" noProof="0" dirty="0">
                <a:latin typeface="Arial" panose="020B0604020202020204" pitchFamily="34" charset="0"/>
                <a:cs typeface="Arial" panose="020B0604020202020204" pitchFamily="34" charset="0"/>
                <a:sym typeface="Arial"/>
              </a:rPr>
              <a:t>Respuesta: </a:t>
            </a:r>
            <a:r>
              <a:rPr lang="es-ES" sz="1200" b="0" i="1" noProof="0" dirty="0">
                <a:latin typeface="Arial" panose="020B0604020202020204" pitchFamily="34" charset="0"/>
                <a:cs typeface="Arial" panose="020B0604020202020204" pitchFamily="34" charset="0"/>
                <a:sym typeface="Arial"/>
              </a:rPr>
              <a:t>Las personas representadas por los recuadros morado y gris, que ahora están en marcados en verde.</a:t>
            </a: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endParaRPr lang="es-ES" sz="1200" b="0" u="sng" noProof="0" dirty="0">
              <a:latin typeface="Arial"/>
              <a:cs typeface="Arial"/>
              <a:sym typeface="Arial"/>
            </a:endParaRPr>
          </a:p>
          <a:p>
            <a:pPr marL="0" lvl="0" indent="0" algn="l" rtl="0">
              <a:spcBef>
                <a:spcPts val="360"/>
              </a:spcBef>
              <a:spcAft>
                <a:spcPts val="0"/>
              </a:spcAft>
              <a:buNone/>
            </a:pPr>
            <a:endParaRPr lang="es-ES"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704923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sz="1200"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Pregunte</a:t>
            </a:r>
            <a:r>
              <a:rPr lang="es-ES" sz="1200" b="1" noProof="0" dirty="0">
                <a:latin typeface="Arial" panose="020B0604020202020204" pitchFamily="34" charset="0"/>
                <a:ea typeface="Arial"/>
                <a:cs typeface="Arial" panose="020B0604020202020204" pitchFamily="34" charset="0"/>
                <a:sym typeface="Arial"/>
              </a:rPr>
              <a:t>: </a:t>
            </a:r>
            <a:r>
              <a:rPr lang="es-ES" sz="1200" noProof="0" dirty="0">
                <a:latin typeface="Arial" panose="020B0604020202020204" pitchFamily="34" charset="0"/>
                <a:ea typeface="Arial"/>
                <a:cs typeface="Arial" panose="020B0604020202020204" pitchFamily="34" charset="0"/>
                <a:sym typeface="Arial"/>
              </a:rPr>
              <a:t>¿Qué recuadros representan a las personas que cumplen la definición de caso </a:t>
            </a:r>
            <a:r>
              <a:rPr lang="es-ES" sz="1200" b="1" noProof="0" dirty="0">
                <a:latin typeface="Arial" panose="020B0604020202020204" pitchFamily="34" charset="0"/>
                <a:ea typeface="Arial"/>
                <a:cs typeface="Arial" panose="020B0604020202020204" pitchFamily="34" charset="0"/>
                <a:sym typeface="Arial"/>
              </a:rPr>
              <a:t>confirmado</a:t>
            </a:r>
            <a:r>
              <a:rPr lang="es-ES" sz="1200" noProof="0" dirty="0">
                <a:latin typeface="Arial" panose="020B0604020202020204" pitchFamily="34" charset="0"/>
                <a:ea typeface="Arial"/>
                <a:cs typeface="Arial" panose="020B0604020202020204" pitchFamily="34" charset="0"/>
                <a:sym typeface="Arial"/>
              </a:rPr>
              <a:t>? </a:t>
            </a:r>
          </a:p>
          <a:p>
            <a:pPr marL="171450" indent="-171450">
              <a:lnSpc>
                <a:spcPct val="115000"/>
              </a:lnSpc>
              <a:buFont typeface="Wingdings" panose="05000000000000000000" pitchFamily="2" charset="2"/>
              <a:buChar char="§"/>
            </a:pPr>
            <a:endParaRPr lang="es-ES" sz="1200" b="0" noProof="0" dirty="0">
              <a:latin typeface="Arial" panose="020B0604020202020204" pitchFamily="34" charset="0"/>
              <a:ea typeface="Times New Roman" panose="02020603050405020304" pitchFamily="18" charset="0"/>
              <a:cs typeface="Arial" panose="020B0604020202020204" pitchFamily="34" charset="0"/>
            </a:endParaRPr>
          </a:p>
          <a:p>
            <a:pPr marL="171450" indent="-171450">
              <a:lnSpc>
                <a:spcPct val="115000"/>
              </a:lnSpc>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Reconozca </a:t>
            </a:r>
            <a:r>
              <a:rPr lang="es-ES" sz="1200" b="0" noProof="0" dirty="0">
                <a:latin typeface="Arial" panose="020B0604020202020204" pitchFamily="34" charset="0"/>
                <a:ea typeface="Times New Roman" panose="02020603050405020304" pitchFamily="18" charset="0"/>
                <a:cs typeface="Arial" panose="020B0604020202020204" pitchFamily="34" charset="0"/>
              </a:rPr>
              <a:t>las respuestas </a:t>
            </a:r>
            <a:r>
              <a:rPr lang="es-ES" sz="1200" b="1" i="0" noProof="0" dirty="0">
                <a:latin typeface="Arial" panose="020B0604020202020204" pitchFamily="34" charset="0"/>
                <a:cs typeface="Arial" panose="020B0604020202020204" pitchFamily="34" charset="0"/>
              </a:rPr>
              <a:t>&lt;CLICK&gt; </a:t>
            </a:r>
            <a:r>
              <a:rPr lang="es-ES" sz="1200" b="0" i="0" noProof="0" dirty="0">
                <a:latin typeface="Arial" panose="020B0604020202020204" pitchFamily="34" charset="0"/>
                <a:cs typeface="Arial" panose="020B0604020202020204" pitchFamily="34" charset="0"/>
              </a:rPr>
              <a:t>para revelar la respuesta.</a:t>
            </a: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endParaRPr lang="es-ES" sz="1200" b="1" u="sng" noProof="0" dirty="0">
              <a:latin typeface="Arial" panose="020B0604020202020204" pitchFamily="34" charset="0"/>
              <a:cs typeface="Arial" panose="020B0604020202020204" pitchFamily="34" charset="0"/>
              <a:sym typeface="Arial"/>
            </a:endParaRPr>
          </a:p>
          <a:p>
            <a:pPr marL="171450" marR="0" lvl="0" indent="-171450" algn="l" defTabSz="914400" rtl="0" eaLnBrk="1" fontAlgn="auto" latinLnBrk="0" hangingPunct="1">
              <a:lnSpc>
                <a:spcPct val="100000"/>
              </a:lnSpc>
              <a:spcBef>
                <a:spcPts val="36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sym typeface="Arial"/>
              </a:rPr>
              <a:t>Diga</a:t>
            </a:r>
            <a:r>
              <a:rPr lang="es-ES" sz="1200" b="1" noProof="0" dirty="0">
                <a:latin typeface="Arial" panose="020B0604020202020204" pitchFamily="34" charset="0"/>
                <a:cs typeface="Arial" panose="020B0604020202020204" pitchFamily="34" charset="0"/>
                <a:sym typeface="Arial"/>
              </a:rPr>
              <a:t>: </a:t>
            </a:r>
            <a:r>
              <a:rPr lang="es-ES" altLang="en-US" sz="1200" noProof="0" dirty="0">
                <a:latin typeface="Arial" panose="020B0604020202020204" pitchFamily="34" charset="0"/>
                <a:cs typeface="Arial" panose="020B0604020202020204" pitchFamily="34" charset="0"/>
              </a:rPr>
              <a:t>La toma de una muestra de laboratorio adecuada puede confirmar el diagnóstico de fiebre chikungunya. </a:t>
            </a:r>
            <a:r>
              <a:rPr lang="es-ES" sz="1200" b="0" noProof="0" dirty="0">
                <a:latin typeface="Arial" panose="020B0604020202020204" pitchFamily="34" charset="0"/>
                <a:cs typeface="Arial" panose="020B0604020202020204" pitchFamily="34" charset="0"/>
                <a:sym typeface="Arial"/>
              </a:rPr>
              <a:t>Las personas representadas por el recuadro morado </a:t>
            </a:r>
            <a:r>
              <a:rPr lang="es-ES" sz="1200" b="1" noProof="0" dirty="0">
                <a:latin typeface="Arial" panose="020B0604020202020204" pitchFamily="34" charset="0"/>
                <a:cs typeface="Arial" panose="020B0604020202020204" pitchFamily="34" charset="0"/>
                <a:sym typeface="Arial"/>
              </a:rPr>
              <a:t>que tienen confirmación de </a:t>
            </a:r>
            <a:r>
              <a:rPr lang="es-ES" sz="1200" b="0" noProof="0" dirty="0">
                <a:latin typeface="Arial" panose="020B0604020202020204" pitchFamily="34" charset="0"/>
                <a:cs typeface="Arial" panose="020B0604020202020204" pitchFamily="34" charset="0"/>
                <a:sym typeface="Arial"/>
              </a:rPr>
              <a:t>laboratorio cumplen la definición de caso confirmado.</a:t>
            </a:r>
            <a:endParaRPr lang="es-ES" sz="1200" b="0" noProof="0" dirty="0">
              <a:latin typeface="Arial" panose="020B0604020202020204" pitchFamily="34" charset="0"/>
              <a:ea typeface="Arial"/>
              <a:cs typeface="Arial" panose="020B0604020202020204" pitchFamily="34" charset="0"/>
              <a:sym typeface="Arial"/>
            </a:endParaRPr>
          </a:p>
          <a:p>
            <a:pPr marL="0" lvl="0" indent="0" algn="l" rtl="0">
              <a:spcBef>
                <a:spcPts val="360"/>
              </a:spcBef>
              <a:spcAft>
                <a:spcPts val="0"/>
              </a:spcAft>
              <a:buNone/>
            </a:pPr>
            <a:endParaRPr lang="es-ES" noProof="0" dirty="0">
              <a:latin typeface="Arial"/>
              <a:ea typeface="Arial"/>
              <a:cs typeface="Arial"/>
              <a:sym typeface="Arial"/>
            </a:endParaRPr>
          </a:p>
        </p:txBody>
      </p:sp>
      <p:sp>
        <p:nvSpPr>
          <p:cNvPr id="163" name="Google Shape;163;p10: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2639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a:lnSpc>
                <a:spcPct val="115000"/>
              </a:lnSpc>
              <a:spcAft>
                <a:spcPts val="1245"/>
              </a:spcAft>
            </a:pPr>
            <a:r>
              <a:rPr lang="es-ES"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a:spcBef>
                <a:spcPts val="1245"/>
              </a:spcBef>
              <a:spcAft>
                <a:spcPts val="622"/>
              </a:spcAft>
            </a:pPr>
            <a:endParaRPr lang="es-ES" sz="1200" b="1" noProof="0" dirty="0">
              <a:latin typeface="Arial" panose="020B0604020202020204" pitchFamily="34" charset="0"/>
              <a:cs typeface="Arial" panose="020B0604020202020204" pitchFamily="34" charset="0"/>
            </a:endParaRPr>
          </a:p>
          <a:p>
            <a:pPr marL="171450" indent="-171450">
              <a:spcBef>
                <a:spcPts val="1245"/>
              </a:spcBef>
              <a:spcAft>
                <a:spcPts val="622"/>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Pida a </a:t>
            </a:r>
            <a:r>
              <a:rPr lang="es-ES" sz="1200" b="0" noProof="0" dirty="0">
                <a:latin typeface="Arial" panose="020B0604020202020204" pitchFamily="34" charset="0"/>
                <a:cs typeface="Arial" panose="020B0604020202020204" pitchFamily="34" charset="0"/>
              </a:rPr>
              <a:t>los participantes que consulten en su "Cuaderno de ejercicios del participante" el ejercicio titulado: </a:t>
            </a:r>
            <a:r>
              <a:rPr lang="es-ES" sz="1200" b="1" noProof="0" dirty="0">
                <a:latin typeface="Arial" panose="020B0604020202020204" pitchFamily="34" charset="0"/>
                <a:cs typeface="Arial" panose="020B0604020202020204" pitchFamily="34" charset="0"/>
              </a:rPr>
              <a:t>Aplicación de las definiciones de caso.</a:t>
            </a:r>
          </a:p>
          <a:p>
            <a:pPr marL="171450" indent="-171450">
              <a:spcBef>
                <a:spcPts val="1245"/>
              </a:spcBef>
              <a:spcAft>
                <a:spcPts val="622"/>
              </a:spcAft>
              <a:buFont typeface="Wingdings" panose="05000000000000000000" pitchFamily="2" charset="2"/>
              <a:buChar char="§"/>
            </a:pPr>
            <a:endParaRPr lang="es-ES" sz="1200" b="1" noProof="0" dirty="0">
              <a:solidFill>
                <a:srgbClr val="000000"/>
              </a:solidFill>
              <a:latin typeface="Arial" panose="020B0604020202020204" pitchFamily="34" charset="0"/>
              <a:ea typeface="MS PGothic" panose="020B0600070205080204" pitchFamily="34" charset="-128"/>
              <a:cs typeface="Arial" panose="020B0604020202020204" pitchFamily="34" charset="0"/>
            </a:endParaRPr>
          </a:p>
          <a:p>
            <a:pPr marL="171450" lvl="0" indent="-171450">
              <a:spcBef>
                <a:spcPts val="1245"/>
              </a:spcBef>
              <a:spcAft>
                <a:spcPts val="622"/>
              </a:spcAft>
              <a:buFont typeface="Wingdings" panose="05000000000000000000" pitchFamily="2" charset="2"/>
              <a:buChar char="v"/>
            </a:pPr>
            <a:r>
              <a:rPr lang="es-ES" sz="1200" b="1" i="1" noProof="0" dirty="0">
                <a:solidFill>
                  <a:srgbClr val="000000"/>
                </a:solidFill>
                <a:latin typeface="Arial" panose="020B0604020202020204" pitchFamily="34" charset="0"/>
                <a:ea typeface="MS PGothic" panose="020B0600070205080204" pitchFamily="34" charset="-128"/>
                <a:cs typeface="Arial" panose="020B0604020202020204" pitchFamily="34" charset="0"/>
              </a:rPr>
              <a:t>Tiempo total: 30 minutos </a:t>
            </a:r>
            <a:r>
              <a:rPr lang="es-ES" sz="1200" b="1" i="1" noProof="0" dirty="0">
                <a:latin typeface="Arial" panose="020B0604020202020204" pitchFamily="34" charset="0"/>
                <a:cs typeface="Arial" panose="020B0604020202020204" pitchFamily="34" charset="0"/>
              </a:rPr>
              <a:t>(15 minutos para la Parte 1 y 15 minutos para la Parte 2)</a:t>
            </a:r>
          </a:p>
          <a:p>
            <a:pPr>
              <a:defRPr/>
            </a:pPr>
            <a:endParaRPr lang="es-ES" sz="1200" b="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1" noProof="0" dirty="0">
                <a:effectLst/>
                <a:latin typeface="Arial" panose="020B0604020202020204" pitchFamily="34" charset="0"/>
                <a:cs typeface="Arial" panose="020B0604020202020204" pitchFamily="34" charset="0"/>
              </a:rPr>
              <a:t>Enlace de la  referencia: </a:t>
            </a:r>
            <a:r>
              <a:rPr lang="es-ES" sz="1200" b="1" i="1" kern="1200" noProof="0" dirty="0">
                <a:solidFill>
                  <a:schemeClr val="tx1"/>
                </a:solidFill>
                <a:effectLst/>
                <a:latin typeface="Arial"/>
                <a:ea typeface="+mn-ea"/>
                <a:cs typeface="Arial"/>
              </a:rPr>
              <a:t>https://www.who.int/emergencies/outbreak-toolkit/disease-outbreak-toolboxes/measles-outbreak-toolbox</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lang="es-ES" sz="1200" b="1" i="1" noProof="0" dirty="0">
              <a:effectLst/>
              <a:latin typeface="Arial" panose="020B0604020202020204" pitchFamily="34" charset="0"/>
              <a:cs typeface="Arial" panose="020B0604020202020204" pitchFamily="34" charset="0"/>
            </a:endParaRPr>
          </a:p>
          <a:p>
            <a:pPr>
              <a:defRPr/>
            </a:pPr>
            <a:endParaRPr lang="es-ES" b="1" noProof="0" dirty="0"/>
          </a:p>
          <a:p>
            <a:pPr marL="171450" indent="-171450">
              <a:buFont typeface="Wingdings" panose="05000000000000000000" pitchFamily="2" charset="2"/>
              <a:buChar char="v"/>
              <a:defRPr/>
            </a:pPr>
            <a:r>
              <a:rPr lang="es-ES" b="1" noProof="0" dirty="0">
                <a:cs typeface="Calibri" panose="020F0502020204030204"/>
              </a:rPr>
              <a:t>Divida a los participantes en 3 grupos multisectoriales. A cada grupo se le asigna la parte 1, 2 o 3. </a:t>
            </a:r>
          </a:p>
          <a:p>
            <a:pPr marL="171450" indent="-171450">
              <a:buFont typeface="Wingdings" panose="05000000000000000000" pitchFamily="2" charset="2"/>
              <a:buChar char="v"/>
              <a:defRPr/>
            </a:pPr>
            <a:endParaRPr lang="es-ES" b="1" noProof="0" dirty="0">
              <a:cs typeface="Calibri" panose="020F0502020204030204"/>
            </a:endParaRPr>
          </a:p>
          <a:p>
            <a:pPr marL="171450" indent="-171450">
              <a:buFont typeface="Wingdings" panose="05000000000000000000" pitchFamily="2" charset="2"/>
              <a:buChar char="v"/>
              <a:defRPr/>
            </a:pPr>
            <a:r>
              <a:rPr lang="es-ES" b="1" noProof="0" dirty="0">
                <a:cs typeface="Calibri" panose="020F0502020204030204"/>
              </a:rPr>
              <a:t>Transcurridos 15 minutos, todos los grupos vuelven a </a:t>
            </a:r>
            <a:r>
              <a:rPr lang="es-ES" b="1" u="sng" noProof="0" dirty="0">
                <a:cs typeface="Calibri" panose="020F0502020204030204"/>
              </a:rPr>
              <a:t>reunirse </a:t>
            </a:r>
            <a:r>
              <a:rPr lang="es-ES" b="1" noProof="0" dirty="0">
                <a:cs typeface="Calibri" panose="020F0502020204030204"/>
              </a:rPr>
              <a:t>y cada uno revisa sus respuestas.</a:t>
            </a:r>
          </a:p>
        </p:txBody>
      </p:sp>
      <p:sp>
        <p:nvSpPr>
          <p:cNvPr id="4" name="Slide Number Placeholder 3"/>
          <p:cNvSpPr>
            <a:spLocks noGrp="1"/>
          </p:cNvSpPr>
          <p:nvPr>
            <p:ph type="sldNum" sz="quarter" idx="5"/>
          </p:nvPr>
        </p:nvSpPr>
        <p:spPr/>
        <p:txBody>
          <a:bodyPr/>
          <a:lstStyle/>
          <a:p>
            <a:fld id="{2EB32458-B0FD-4E0D-A69A-149897CA0BBB}" type="slidenum">
              <a:rPr lang="en-US" smtClean="0"/>
              <a:t>26</a:t>
            </a:fld>
            <a:endParaRPr lang="en-US"/>
          </a:p>
        </p:txBody>
      </p:sp>
    </p:spTree>
    <p:extLst>
      <p:ext uri="{BB962C8B-B14F-4D97-AF65-F5344CB8AC3E}">
        <p14:creationId xmlns:p14="http://schemas.microsoft.com/office/powerpoint/2010/main" val="31956045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a:defRPr/>
            </a:pPr>
            <a:endParaRPr lang="es-ES" sz="1200" b="1" u="sng"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ES" sz="1200" b="1" u="sng" noProof="0" dirty="0">
                <a:latin typeface="Arial" panose="020B0604020202020204" pitchFamily="34" charset="0"/>
                <a:cs typeface="Arial" panose="020B0604020202020204" pitchFamily="34" charset="0"/>
              </a:rPr>
              <a:t>Pregunte: </a:t>
            </a:r>
            <a:r>
              <a:rPr lang="es-ES" sz="1200" noProof="0" dirty="0">
                <a:latin typeface="Arial" panose="020B0604020202020204" pitchFamily="34" charset="0"/>
                <a:cs typeface="Arial" panose="020B0604020202020204" pitchFamily="34" charset="0"/>
              </a:rPr>
              <a:t>¿Qué les parece el término </a:t>
            </a:r>
            <a:r>
              <a:rPr lang="es-ES" sz="1200" i="1" noProof="0" dirty="0">
                <a:latin typeface="Arial" panose="020B0604020202020204" pitchFamily="34" charset="0"/>
                <a:cs typeface="Arial" panose="020B0604020202020204" pitchFamily="34" charset="0"/>
              </a:rPr>
              <a:t>fiebre </a:t>
            </a:r>
            <a:r>
              <a:rPr lang="es-ES" sz="1200" noProof="0" dirty="0">
                <a:latin typeface="Arial" panose="020B0604020202020204" pitchFamily="34" charset="0"/>
                <a:cs typeface="Arial" panose="020B0604020202020204" pitchFamily="34" charset="0"/>
              </a:rPr>
              <a:t>en la definición del caso?</a:t>
            </a:r>
          </a:p>
          <a:p>
            <a:pPr marL="171450" indent="-171450">
              <a:buFont typeface="Wingdings" panose="05000000000000000000" pitchFamily="2" charset="2"/>
              <a:buChar char="§"/>
              <a:defRPr/>
            </a:pPr>
            <a:endParaRPr lang="es-ES" sz="120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ES" sz="1200" b="1" u="sng" noProof="0" dirty="0">
                <a:latin typeface="Arial" panose="020B0604020202020204" pitchFamily="34" charset="0"/>
                <a:cs typeface="Arial" panose="020B0604020202020204" pitchFamily="34" charset="0"/>
              </a:rPr>
              <a:t>Acuse recibo de </a:t>
            </a:r>
            <a:r>
              <a:rPr lang="es-ES" sz="1200" b="0" u="none" noProof="0" dirty="0">
                <a:latin typeface="Arial" panose="020B0604020202020204" pitchFamily="34" charset="0"/>
                <a:cs typeface="Arial" panose="020B0604020202020204" pitchFamily="34" charset="0"/>
              </a:rPr>
              <a:t>la</a:t>
            </a:r>
            <a:r>
              <a:rPr lang="es-ES" sz="1200" noProof="0" dirty="0">
                <a:latin typeface="Arial" panose="020B0604020202020204" pitchFamily="34" charset="0"/>
                <a:cs typeface="Arial" panose="020B0604020202020204" pitchFamily="34" charset="0"/>
              </a:rPr>
              <a:t>(s) respuesta(s).  </a:t>
            </a:r>
            <a:r>
              <a:rPr lang="es-ES" sz="1200" b="1" i="0" noProof="0" dirty="0">
                <a:latin typeface="Arial" panose="020B0604020202020204" pitchFamily="34" charset="0"/>
                <a:cs typeface="Arial" panose="020B0604020202020204" pitchFamily="34" charset="0"/>
              </a:rPr>
              <a:t>Respuesta: </a:t>
            </a:r>
            <a:r>
              <a:rPr lang="es-ES" sz="1200" i="1" noProof="0" dirty="0">
                <a:latin typeface="Arial" panose="020B0604020202020204" pitchFamily="34" charset="0"/>
                <a:cs typeface="Arial" panose="020B0604020202020204" pitchFamily="34" charset="0"/>
              </a:rPr>
              <a:t>La fiebre no se define con más detalle en esta definición de caso. ¿Se refieren a ≥38°C, o a fiebre confirmada, o al autodiagnóstico de fiebre por parte del paciente o a que “se siente caliente"?  Para este ejercicio, utilice cualquier prueba o autodiagnóstico de fiebre.</a:t>
            </a:r>
          </a:p>
          <a:p>
            <a:pPr>
              <a:defRPr/>
            </a:pPr>
            <a:endParaRPr lang="es-ES" sz="1200" b="1" u="sng"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defRPr/>
            </a:pPr>
            <a:r>
              <a:rPr lang="es-ES" sz="1200" b="1" i="1" u="sng" noProof="0" dirty="0">
                <a:latin typeface="Arial" panose="020B0604020202020204" pitchFamily="34" charset="0"/>
                <a:cs typeface="Arial" panose="020B0604020202020204" pitchFamily="34" charset="0"/>
              </a:rPr>
              <a:t>Ejercicio</a:t>
            </a:r>
            <a:endParaRPr lang="es-ES" sz="1200" b="1" i="1" noProof="0" dirty="0">
              <a:latin typeface="Arial" panose="020B0604020202020204" pitchFamily="34" charset="0"/>
              <a:cs typeface="Arial" panose="020B0604020202020204" pitchFamily="34" charset="0"/>
            </a:endParaRPr>
          </a:p>
          <a:p>
            <a:pPr marL="628650" lvl="1" indent="-171450">
              <a:buFont typeface="Courier New" panose="02070309020205020404" pitchFamily="49" charset="0"/>
              <a:buChar char="o"/>
              <a:defRPr/>
            </a:pPr>
            <a:r>
              <a:rPr lang="es-ES" sz="1200" b="1" i="1" noProof="0" dirty="0">
                <a:latin typeface="Arial" panose="020B0604020202020204" pitchFamily="34" charset="0"/>
                <a:cs typeface="Arial" panose="020B0604020202020204" pitchFamily="34" charset="0"/>
              </a:rPr>
              <a:t>Indique a los participantes que trabajen en grupos multisectoriales de 2-4 personas para determinar qué pacientes cumplen los criterios de casos sospechosos y confirmados y completen la tabla.</a:t>
            </a:r>
          </a:p>
          <a:p>
            <a:pPr marL="628650" lvl="1" indent="-171450">
              <a:buFont typeface="Courier New" panose="02070309020205020404" pitchFamily="49" charset="0"/>
              <a:buChar char="o"/>
              <a:defRPr/>
            </a:pPr>
            <a:r>
              <a:rPr lang="es-ES" sz="1200" b="1" i="1" noProof="0" dirty="0">
                <a:latin typeface="Arial" panose="020B0604020202020204" pitchFamily="34" charset="0"/>
                <a:cs typeface="Arial" panose="020B0604020202020204" pitchFamily="34" charset="0"/>
              </a:rPr>
              <a:t>Aclare los términos médicos o pida a un participante que lo haga:</a:t>
            </a:r>
          </a:p>
          <a:p>
            <a:pPr marL="1085850" lvl="2" indent="-171450">
              <a:buFont typeface="Wingdings" panose="05000000000000000000" pitchFamily="2" charset="2"/>
              <a:buChar char="q"/>
              <a:defRPr/>
            </a:pPr>
            <a:r>
              <a:rPr lang="es-ES" sz="1200" b="1" i="1" noProof="0" dirty="0">
                <a:latin typeface="Arial" panose="020B0604020202020204" pitchFamily="34" charset="0"/>
                <a:cs typeface="Arial" panose="020B0604020202020204" pitchFamily="34" charset="0"/>
              </a:rPr>
              <a:t>Maculopapular = protuberancias rojas, planas y pequeñas</a:t>
            </a:r>
          </a:p>
          <a:p>
            <a:pPr marL="1085850" lvl="2" indent="-171450">
              <a:buFont typeface="Wingdings" panose="05000000000000000000" pitchFamily="2" charset="2"/>
              <a:buChar char="q"/>
              <a:defRPr/>
            </a:pPr>
            <a:r>
              <a:rPr lang="es-ES" sz="1200" b="1" i="1" noProof="0" dirty="0">
                <a:latin typeface="Arial" panose="020B0604020202020204" pitchFamily="34" charset="0"/>
                <a:cs typeface="Arial" panose="020B0604020202020204" pitchFamily="34" charset="0"/>
              </a:rPr>
              <a:t>Generalizada = extendida</a:t>
            </a:r>
          </a:p>
          <a:p>
            <a:pPr marL="1085850" lvl="2" indent="-171450">
              <a:buFont typeface="Wingdings" panose="05000000000000000000" pitchFamily="2" charset="2"/>
              <a:buChar char="q"/>
              <a:defRPr/>
            </a:pPr>
            <a:r>
              <a:rPr lang="es-ES" sz="1200" b="1" i="1" noProof="0" dirty="0">
                <a:latin typeface="Arial" panose="020B0604020202020204" pitchFamily="34" charset="0"/>
                <a:cs typeface="Arial" panose="020B0604020202020204" pitchFamily="34" charset="0"/>
              </a:rPr>
              <a:t>Coriza = secreción o congestión nasal </a:t>
            </a:r>
          </a:p>
          <a:p>
            <a:pPr marL="1085850" lvl="2" indent="-171450">
              <a:buFont typeface="Wingdings" panose="05000000000000000000" pitchFamily="2" charset="2"/>
              <a:buChar char="q"/>
              <a:defRPr/>
            </a:pPr>
            <a:r>
              <a:rPr lang="es-ES" sz="1200" b="1" i="1" noProof="0" dirty="0">
                <a:latin typeface="Arial" panose="020B0604020202020204" pitchFamily="34" charset="0"/>
                <a:cs typeface="Arial" panose="020B0604020202020204" pitchFamily="34" charset="0"/>
              </a:rPr>
              <a:t>Conjuntivitis = ojos rojos</a:t>
            </a:r>
          </a:p>
          <a:p>
            <a:endParaRPr lang="es-ES" noProof="0" dirty="0"/>
          </a:p>
        </p:txBody>
      </p:sp>
      <p:sp>
        <p:nvSpPr>
          <p:cNvPr id="4" name="Slide Number Placeholder 3"/>
          <p:cNvSpPr>
            <a:spLocks noGrp="1"/>
          </p:cNvSpPr>
          <p:nvPr>
            <p:ph type="sldNum" sz="quarter" idx="5"/>
          </p:nvPr>
        </p:nvSpPr>
        <p:spPr/>
        <p:txBody>
          <a:bodyPr/>
          <a:lstStyle/>
          <a:p>
            <a:fld id="{42EEDCD9-FD17-4515-BD2E-02F35F097F6A}" type="slidenum">
              <a:rPr lang="en-US" smtClean="0"/>
              <a:t>27</a:t>
            </a:fld>
            <a:endParaRPr lang="en-US"/>
          </a:p>
        </p:txBody>
      </p:sp>
    </p:spTree>
    <p:extLst>
      <p:ext uri="{BB962C8B-B14F-4D97-AF65-F5344CB8AC3E}">
        <p14:creationId xmlns:p14="http://schemas.microsoft.com/office/powerpoint/2010/main" val="482464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marR="0" eaLnBrk="0" fontAlgn="base" hangingPunct="0">
              <a:spcBef>
                <a:spcPts val="1200"/>
              </a:spcBef>
              <a:spcAft>
                <a:spcPts val="600"/>
              </a:spcAft>
            </a:pPr>
            <a:endParaRPr lang="es-ES" sz="1200" b="1" u="sng" kern="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lnSpc>
                <a:spcPct val="115000"/>
              </a:lnSpc>
              <a:spcBef>
                <a:spcPts val="0"/>
              </a:spcBef>
              <a:spcAft>
                <a:spcPts val="1200"/>
              </a:spcAft>
              <a:buFont typeface="Wingdings" panose="05000000000000000000" pitchFamily="2" charset="2"/>
              <a:buChar char="§"/>
            </a:pPr>
            <a:r>
              <a:rPr lang="es-ES" sz="1200" b="1" u="sng" kern="1200"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kern="1200" noProof="0" dirty="0">
                <a:effectLst/>
                <a:latin typeface="Arial" panose="020B0604020202020204" pitchFamily="34" charset="0"/>
                <a:ea typeface="MS PGothic" panose="020B0600070205080204" pitchFamily="34" charset="-128"/>
                <a:cs typeface="Arial" panose="020B0604020202020204" pitchFamily="34" charset="0"/>
              </a:rPr>
              <a:t>¿Cumplía cada escenario la definición de caso? ¿Cómo decidieron en qué categoría estaba cada caso? </a:t>
            </a:r>
          </a:p>
          <a:p>
            <a:pPr marL="171450" marR="0" indent="-171450" eaLnBrk="0" fontAlgn="base" hangingPunct="0">
              <a:lnSpc>
                <a:spcPct val="115000"/>
              </a:lnSpc>
              <a:spcBef>
                <a:spcPts val="0"/>
              </a:spcBef>
              <a:spcAft>
                <a:spcPts val="1200"/>
              </a:spcAft>
              <a:buFont typeface="Wingdings" panose="05000000000000000000" pitchFamily="2" charset="2"/>
              <a:buChar char="§"/>
            </a:pPr>
            <a:endParaRPr lang="es-ES" sz="1200" b="1" kern="1200"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eaLnBrk="0" fontAlgn="base" hangingPunct="0">
              <a:lnSpc>
                <a:spcPct val="115000"/>
              </a:lnSpc>
              <a:spcBef>
                <a:spcPts val="0"/>
              </a:spcBef>
              <a:spcAft>
                <a:spcPts val="1200"/>
              </a:spcAft>
              <a:buFont typeface="Wingdings" panose="05000000000000000000" pitchFamily="2" charset="2"/>
              <a:buChar char="§"/>
            </a:pPr>
            <a:r>
              <a:rPr lang="es-ES" sz="1200" b="1" u="sng" kern="1200" noProof="0" dirty="0">
                <a:effectLst/>
                <a:latin typeface="Arial" panose="020B0604020202020204" pitchFamily="34" charset="0"/>
                <a:ea typeface="MS PGothic" panose="020B0600070205080204" pitchFamily="34" charset="-128"/>
                <a:cs typeface="Arial" panose="020B0604020202020204" pitchFamily="34" charset="0"/>
              </a:rPr>
              <a:t>Acuse recibo de </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la</a:t>
            </a:r>
            <a:r>
              <a:rPr lang="es-ES" sz="1200" b="0" kern="1200" noProof="0" dirty="0">
                <a:effectLst/>
                <a:latin typeface="Arial" panose="020B0604020202020204" pitchFamily="34" charset="0"/>
                <a:ea typeface="MS PGothic" panose="020B0600070205080204" pitchFamily="34" charset="-128"/>
                <a:cs typeface="Arial" panose="020B0604020202020204" pitchFamily="34" charset="0"/>
              </a:rPr>
              <a:t>(s) </a:t>
            </a:r>
            <a:r>
              <a:rPr lang="es-ES" sz="1200" kern="1200" noProof="0" dirty="0">
                <a:effectLst/>
                <a:latin typeface="Arial" panose="020B0604020202020204" pitchFamily="34" charset="0"/>
                <a:ea typeface="MS PGothic" panose="020B0600070205080204" pitchFamily="34" charset="-128"/>
                <a:cs typeface="Arial" panose="020B0604020202020204" pitchFamily="34" charset="0"/>
              </a:rPr>
              <a:t>respuesta</a:t>
            </a:r>
            <a:r>
              <a:rPr lang="es-ES" sz="1200" b="0" kern="1200" noProof="0" dirty="0">
                <a:effectLst/>
                <a:latin typeface="Arial" panose="020B0604020202020204" pitchFamily="34" charset="0"/>
                <a:ea typeface="MS PGothic" panose="020B0600070205080204" pitchFamily="34" charset="-128"/>
                <a:cs typeface="Arial" panose="020B0604020202020204" pitchFamily="34" charset="0"/>
              </a:rPr>
              <a:t>(s) </a:t>
            </a:r>
            <a:r>
              <a:rPr lang="es-ES" sz="1200" b="1"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kern="1200" noProof="0" dirty="0">
                <a:effectLst/>
                <a:latin typeface="Arial" panose="020B0604020202020204" pitchFamily="34" charset="0"/>
                <a:ea typeface="MS PGothic" panose="020B0600070205080204" pitchFamily="34" charset="-128"/>
                <a:cs typeface="Arial" panose="020B0604020202020204" pitchFamily="34" charset="0"/>
              </a:rPr>
              <a:t>para cada respuesta.</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eaLnBrk="0" fontAlgn="base" hangingPunct="0">
              <a:lnSpc>
                <a:spcPct val="115000"/>
              </a:lnSpc>
              <a:spcBef>
                <a:spcPts val="0"/>
              </a:spcBef>
              <a:spcAft>
                <a:spcPts val="0"/>
              </a:spcAft>
            </a:pPr>
            <a:endParaRPr lang="es-ES" sz="1200" b="1" i="1" kern="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2EEDCD9-FD17-4515-BD2E-02F35F097F6A}" type="slidenum">
              <a:rPr lang="en-US" smtClean="0"/>
              <a:t>28</a:t>
            </a:fld>
            <a:endParaRPr lang="en-US"/>
          </a:p>
        </p:txBody>
      </p:sp>
    </p:spTree>
    <p:extLst>
      <p:ext uri="{BB962C8B-B14F-4D97-AF65-F5344CB8AC3E}">
        <p14:creationId xmlns:p14="http://schemas.microsoft.com/office/powerpoint/2010/main" val="33082530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ea typeface="Times New Roman" panose="02020603050405020304" pitchFamily="18" charset="0"/>
                <a:cs typeface="Arial" panose="020B0604020202020204" pitchFamily="34" charset="0"/>
              </a:rPr>
              <a:t>Notas del instructor:</a:t>
            </a:r>
          </a:p>
          <a:p>
            <a:pPr marL="0" marR="0" eaLnBrk="0" fontAlgn="base" hangingPunct="0">
              <a:lnSpc>
                <a:spcPct val="115000"/>
              </a:lnSpc>
              <a:spcBef>
                <a:spcPts val="0"/>
              </a:spcBef>
              <a:spcAft>
                <a:spcPts val="1200"/>
              </a:spcAft>
            </a:pPr>
            <a:endParaRPr lang="es-ES" sz="1200" b="1" kern="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kern="1200"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kern="1200" noProof="0" dirty="0">
                <a:effectLst/>
                <a:latin typeface="Arial" panose="020B0604020202020204" pitchFamily="34" charset="0"/>
                <a:ea typeface="MS PGothic" panose="020B0600070205080204" pitchFamily="34" charset="-128"/>
                <a:cs typeface="Arial" panose="020B0604020202020204" pitchFamily="34" charset="0"/>
              </a:rPr>
              <a:t>¿Cumplía cada escenario la definición de caso? ¿Cómo decidieron en qué categoría estaba cada caso?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1" kern="1200"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kern="1200" noProof="0" dirty="0">
                <a:effectLst/>
                <a:latin typeface="Arial" panose="020B0604020202020204" pitchFamily="34" charset="0"/>
                <a:ea typeface="MS PGothic" panose="020B0600070205080204" pitchFamily="34" charset="-128"/>
                <a:cs typeface="Arial" panose="020B0604020202020204" pitchFamily="34" charset="0"/>
              </a:rPr>
              <a:t>Acuse recibo de</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 la</a:t>
            </a:r>
            <a:r>
              <a:rPr lang="es-ES" sz="1200" b="0" kern="1200" noProof="0" dirty="0">
                <a:effectLst/>
                <a:latin typeface="Arial" panose="020B0604020202020204" pitchFamily="34" charset="0"/>
                <a:ea typeface="MS PGothic" panose="020B0600070205080204" pitchFamily="34" charset="-128"/>
                <a:cs typeface="Arial" panose="020B0604020202020204" pitchFamily="34" charset="0"/>
              </a:rPr>
              <a:t>(s) </a:t>
            </a:r>
            <a:r>
              <a:rPr lang="es-ES" sz="1200" kern="1200" noProof="0" dirty="0">
                <a:effectLst/>
                <a:latin typeface="Arial" panose="020B0604020202020204" pitchFamily="34" charset="0"/>
                <a:ea typeface="MS PGothic" panose="020B0600070205080204" pitchFamily="34" charset="-128"/>
                <a:cs typeface="Arial" panose="020B0604020202020204" pitchFamily="34" charset="0"/>
              </a:rPr>
              <a:t>respuesta</a:t>
            </a:r>
            <a:r>
              <a:rPr lang="es-ES" sz="1200" b="0" kern="1200" noProof="0" dirty="0">
                <a:effectLst/>
                <a:latin typeface="Arial" panose="020B0604020202020204" pitchFamily="34" charset="0"/>
                <a:ea typeface="MS PGothic" panose="020B0600070205080204" pitchFamily="34" charset="-128"/>
                <a:cs typeface="Arial" panose="020B0604020202020204" pitchFamily="34" charset="0"/>
              </a:rPr>
              <a:t>(s) </a:t>
            </a:r>
            <a:r>
              <a:rPr lang="es-ES" sz="1200" b="1"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kern="1200" noProof="0" dirty="0">
                <a:effectLst/>
                <a:latin typeface="Arial" panose="020B0604020202020204" pitchFamily="34" charset="0"/>
                <a:ea typeface="MS PGothic" panose="020B0600070205080204" pitchFamily="34" charset="-128"/>
                <a:cs typeface="Arial" panose="020B0604020202020204" pitchFamily="34" charset="0"/>
              </a:rPr>
              <a:t>para cada respuesta.</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15000"/>
              </a:lnSpc>
              <a:spcBef>
                <a:spcPts val="0"/>
              </a:spcBef>
              <a:spcAft>
                <a:spcPts val="0"/>
              </a:spcAft>
              <a:buClrTx/>
              <a:buSzTx/>
              <a:buFontTx/>
              <a:buNone/>
              <a:tabLst/>
              <a:defRPr/>
            </a:pPr>
            <a:endParaRPr lang="es-ES" sz="1200" b="1" u="sng" kern="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v"/>
              <a:tabLst/>
              <a:defRPr/>
            </a:pPr>
            <a:r>
              <a:rPr lang="es-ES" sz="1200" b="1" u="sng" kern="1200" noProof="0" dirty="0">
                <a:effectLst/>
                <a:latin typeface="Arial" panose="020B0604020202020204" pitchFamily="34" charset="0"/>
                <a:ea typeface="Times New Roman" panose="02020603050405020304" pitchFamily="18" charset="0"/>
                <a:cs typeface="Arial" panose="020B0604020202020204" pitchFamily="34" charset="0"/>
              </a:rPr>
              <a:t>Después del ejercicio</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eaLnBrk="0" fontAlgn="base" hangingPunct="0">
              <a:lnSpc>
                <a:spcPct val="115000"/>
              </a:lnSpc>
              <a:spcBef>
                <a:spcPts val="0"/>
              </a:spcBef>
              <a:spcAft>
                <a:spcPts val="0"/>
              </a:spcAft>
              <a:buFont typeface="Courier New" panose="02070309020205020404" pitchFamily="49" charset="0"/>
              <a:buChar char="o"/>
            </a:pP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Pida a los participantes que compartan sus procesos de toma de decisiones.</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eaLnBrk="0" fontAlgn="base" hangingPunct="0">
              <a:spcBef>
                <a:spcPts val="650"/>
              </a:spcBef>
              <a:spcAft>
                <a:spcPts val="0"/>
              </a:spcAft>
              <a:buFont typeface="Courier New" panose="02070309020205020404" pitchFamily="49" charset="0"/>
              <a:buChar char="o"/>
            </a:pP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Aclarar los casos que se han identificado incorrectamente.</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Facilite la discusión</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fld id="{42EEDCD9-FD17-4515-BD2E-02F35F097F6A}" type="slidenum">
              <a:rPr lang="en-US" smtClean="0"/>
              <a:t>29</a:t>
            </a:fld>
            <a:endParaRPr lang="en-US"/>
          </a:p>
        </p:txBody>
      </p:sp>
    </p:spTree>
    <p:extLst>
      <p:ext uri="{BB962C8B-B14F-4D97-AF65-F5344CB8AC3E}">
        <p14:creationId xmlns:p14="http://schemas.microsoft.com/office/powerpoint/2010/main" val="2126351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7" name="Google Shape;87;p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noProof="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15000"/>
              </a:lnSpc>
              <a:spcBef>
                <a:spcPts val="1200"/>
              </a:spcBef>
              <a:spcAft>
                <a:spcPts val="0"/>
              </a:spcAft>
              <a:buClrTx/>
              <a:buSzTx/>
              <a:buFont typeface="Wingdings" panose="05000000000000000000" pitchFamily="2" charset="2"/>
              <a:buNone/>
              <a:tabLst/>
              <a:defRPr/>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A continuación se ofrece un resumen de los objetivos de aprendizaje, ¡resumir los objetivos de aprendizaje es una estrategia eficaz para mejorar el pensamiento crítico!</a:t>
            </a: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v"/>
              <a:tabLst/>
              <a:defRPr/>
            </a:pPr>
            <a:endParaRPr lang="es-ES" sz="1200" b="1" i="1" u="sng" noProof="0" dirty="0">
              <a:latin typeface="Arial" panose="020B0604020202020204" pitchFamily="34" charset="0"/>
              <a:ea typeface="Times New Roman" panose="02020603050405020304" pitchFamily="18"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b="0" i="0" noProof="0" dirty="0">
                <a:latin typeface="Arial" panose="020B0604020202020204" pitchFamily="34" charset="0"/>
                <a:ea typeface="Times New Roman"/>
                <a:cs typeface="Arial" panose="020B0604020202020204" pitchFamily="34" charset="0"/>
                <a:sym typeface="Times New Roman"/>
              </a:rPr>
              <a:t>En esta sesión se presentan en que consisten </a:t>
            </a:r>
            <a:r>
              <a:rPr lang="es-ES" sz="1200" noProof="0" dirty="0">
                <a:latin typeface="Arial" panose="020B0604020202020204" pitchFamily="34" charset="0"/>
                <a:ea typeface="Arial"/>
                <a:cs typeface="Arial" panose="020B0604020202020204" pitchFamily="34" charset="0"/>
                <a:sym typeface="Arial"/>
              </a:rPr>
              <a:t>las definiciones de los caso, la importancia de utilizarlas al evaluar a los pacientes y la aplicación del enfoque Una Sola Salud a las definiciones de los caso.</a:t>
            </a:r>
          </a:p>
          <a:p>
            <a:pPr marL="171450" lvl="0" indent="-171450" algn="l" rtl="0">
              <a:spcBef>
                <a:spcPts val="1560"/>
              </a:spcBef>
              <a:spcAft>
                <a:spcPts val="0"/>
              </a:spcAft>
              <a:buFont typeface="Arial" panose="020B0604020202020204" pitchFamily="34" charset="0"/>
              <a:buChar char="•"/>
            </a:pPr>
            <a:endParaRPr lang="es-ES" noProof="0" dirty="0">
              <a:latin typeface="Arial"/>
              <a:ea typeface="Arial"/>
              <a:cs typeface="Arial"/>
              <a:sym typeface="Arial"/>
            </a:endParaRPr>
          </a:p>
          <a:p>
            <a:pPr marL="171450" lvl="0" indent="-171450" algn="l" rtl="0">
              <a:spcBef>
                <a:spcPts val="1560"/>
              </a:spcBef>
              <a:spcAft>
                <a:spcPts val="0"/>
              </a:spcAft>
              <a:buFont typeface="Arial" panose="020B0604020202020204" pitchFamily="34" charset="0"/>
              <a:buChar char="•"/>
            </a:pPr>
            <a:endParaRPr lang="es-ES" noProof="0" dirty="0">
              <a:latin typeface="Arial"/>
              <a:ea typeface="Arial"/>
              <a:cs typeface="Arial"/>
              <a:sym typeface="Arial"/>
            </a:endParaRPr>
          </a:p>
        </p:txBody>
      </p:sp>
      <p:sp>
        <p:nvSpPr>
          <p:cNvPr id="88" name="Google Shape;88;p2: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a:defRPr/>
            </a:pPr>
            <a:endParaRPr lang="es-ES"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los participantes que consulten en su "Cuaderno de ejercicios del participante" el </a:t>
            </a:r>
            <a:r>
              <a:rPr lang="es-ES" b="1" noProof="0" dirty="0">
                <a:latin typeface="Arial" panose="020B0604020202020204" pitchFamily="34" charset="0"/>
                <a:cs typeface="Arial" panose="020B0604020202020204" pitchFamily="34" charset="0"/>
              </a:rPr>
              <a:t>EJERCICIO Parte 2: Aplicación de las definiciones de caso</a:t>
            </a:r>
          </a:p>
          <a:p>
            <a:pPr>
              <a:defRPr/>
            </a:pPr>
            <a:r>
              <a:rPr lang="es-ES" b="1" noProof="0" dirty="0">
                <a:latin typeface="Arial" panose="020B0604020202020204" pitchFamily="34" charset="0"/>
                <a:cs typeface="Arial" panose="020B0604020202020204" pitchFamily="34" charset="0"/>
              </a:rPr>
              <a:t> </a:t>
            </a:r>
          </a:p>
          <a:p>
            <a:pPr marL="171450" indent="-171450">
              <a:buFont typeface="Wingdings" panose="05000000000000000000" pitchFamily="2" charset="2"/>
              <a:buChar char="v"/>
              <a:defRPr/>
            </a:pPr>
            <a:r>
              <a:rPr lang="es-ES" b="1" i="1" noProof="0" dirty="0">
                <a:latin typeface="Arial" panose="020B0604020202020204" pitchFamily="34" charset="0"/>
                <a:cs typeface="Arial" panose="020B0604020202020204" pitchFamily="34" charset="0"/>
              </a:rPr>
              <a:t>Tiempo total: 15 minutos.</a:t>
            </a:r>
          </a:p>
          <a:p>
            <a:pPr>
              <a:defRPr/>
            </a:pPr>
            <a:endParaRPr lang="es-ES" b="1" u="sng"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defRPr/>
            </a:pPr>
            <a:r>
              <a:rPr lang="es-ES" b="1" i="1" noProof="0" dirty="0">
                <a:latin typeface="Arial" panose="020B0604020202020204" pitchFamily="34" charset="0"/>
                <a:cs typeface="Arial" panose="020B0604020202020204" pitchFamily="34" charset="0"/>
              </a:rPr>
              <a:t>Indique a los participantes que trabajen en grupos multisectoriales de 2-4 personas para determinar qué casos cumplen los criterios de casos sospechosos y confirmados y que completen la tabla.</a:t>
            </a:r>
          </a:p>
          <a:p>
            <a:endParaRPr lang="es-ES" noProof="0" dirty="0"/>
          </a:p>
        </p:txBody>
      </p:sp>
      <p:sp>
        <p:nvSpPr>
          <p:cNvPr id="4" name="Slide Number Placeholder 3"/>
          <p:cNvSpPr>
            <a:spLocks noGrp="1"/>
          </p:cNvSpPr>
          <p:nvPr>
            <p:ph type="sldNum" sz="quarter" idx="5"/>
          </p:nvPr>
        </p:nvSpPr>
        <p:spPr/>
        <p:txBody>
          <a:bodyPr/>
          <a:lstStyle/>
          <a:p>
            <a:fld id="{42EEDCD9-FD17-4515-BD2E-02F35F097F6A}" type="slidenum">
              <a:rPr lang="en-US" smtClean="0"/>
              <a:t>30</a:t>
            </a:fld>
            <a:endParaRPr lang="en-US"/>
          </a:p>
        </p:txBody>
      </p:sp>
    </p:spTree>
    <p:extLst>
      <p:ext uri="{BB962C8B-B14F-4D97-AF65-F5344CB8AC3E}">
        <p14:creationId xmlns:p14="http://schemas.microsoft.com/office/powerpoint/2010/main" val="38430308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0"/>
              </a:spcAft>
              <a:buClrTx/>
              <a:buSzTx/>
              <a:buFontTx/>
              <a:buNone/>
              <a:tabLst/>
              <a:defRPr/>
            </a:pPr>
            <a:r>
              <a:rPr lang="es-ES"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marR="0" eaLnBrk="0" fontAlgn="base" hangingPunct="0">
              <a:lnSpc>
                <a:spcPct val="115000"/>
              </a:lnSpc>
              <a:spcBef>
                <a:spcPts val="0"/>
              </a:spcBef>
              <a:spcAft>
                <a:spcPts val="0"/>
              </a:spcAft>
            </a:pPr>
            <a:endParaRPr lang="es-ES" sz="1200" b="1" i="1" kern="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lnSpc>
                <a:spcPct val="115000"/>
              </a:lnSpc>
              <a:spcBef>
                <a:spcPts val="0"/>
              </a:spcBef>
              <a:spcAft>
                <a:spcPts val="0"/>
              </a:spcAft>
              <a:buFont typeface="Wingdings" panose="05000000000000000000" pitchFamily="2" charset="2"/>
              <a:buChar char="v"/>
            </a:pPr>
            <a:r>
              <a:rPr lang="es-ES" sz="1200" b="1" i="1" u="none" kern="1200" noProof="0" dirty="0">
                <a:effectLst/>
                <a:latin typeface="Arial" panose="020B0604020202020204" pitchFamily="34" charset="0"/>
                <a:ea typeface="MS PGothic" panose="020B0600070205080204" pitchFamily="34" charset="-128"/>
                <a:cs typeface="Arial" panose="020B0604020202020204" pitchFamily="34" charset="0"/>
              </a:rPr>
              <a:t>Pida </a:t>
            </a: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a un voluntario de cada grupo que dé la respuesta para cada escenario. </a:t>
            </a:r>
          </a:p>
          <a:p>
            <a:pPr marL="171450" marR="0" indent="-171450" eaLnBrk="0" fontAlgn="base" hangingPunct="0">
              <a:lnSpc>
                <a:spcPct val="115000"/>
              </a:lnSpc>
              <a:spcBef>
                <a:spcPts val="0"/>
              </a:spcBef>
              <a:spcAft>
                <a:spcPts val="0"/>
              </a:spcAft>
              <a:buFont typeface="Wingdings" panose="05000000000000000000" pitchFamily="2" charset="2"/>
              <a:buChar char="v"/>
            </a:pPr>
            <a:endParaRPr lang="es-ES" sz="1200" b="1" i="1" kern="1200" noProof="0" dirty="0">
              <a:effectLst/>
              <a:latin typeface="Arial" panose="020B0604020202020204" pitchFamily="34" charset="0"/>
              <a:ea typeface="MS PGothic" panose="020B0600070205080204" pitchFamily="34" charset="-128"/>
              <a:cs typeface="Arial" panose="020B0604020202020204" pitchFamily="34" charset="0"/>
            </a:endParaRPr>
          </a:p>
          <a:p>
            <a:pPr marL="628650" marR="0" lvl="1" indent="-17145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Escenario 1: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Síntomas compatibles con tuberculosis, sin análisis de laboratorio </a:t>
            </a: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i="0" kern="1200" noProof="0" dirty="0">
                <a:effectLst/>
                <a:latin typeface="Arial" panose="020B0604020202020204" pitchFamily="34" charset="0"/>
                <a:ea typeface="MS PGothic" panose="020B0600070205080204" pitchFamily="34" charset="-128"/>
                <a:cs typeface="Arial" panose="020B0604020202020204" pitchFamily="34" charset="0"/>
              </a:rPr>
              <a:t>para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revelar la respuesta y </a:t>
            </a:r>
            <a:r>
              <a:rPr lang="es-ES" sz="1200" b="1" i="1" u="sng" kern="1200" noProof="0" dirty="0">
                <a:effectLst/>
                <a:latin typeface="Arial" panose="020B0604020202020204" pitchFamily="34" charset="0"/>
                <a:ea typeface="MS PGothic" panose="020B0600070205080204" pitchFamily="34" charset="-128"/>
                <a:cs typeface="Arial" panose="020B0604020202020204" pitchFamily="34" charset="0"/>
              </a:rPr>
              <a:t>preguntar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si todos están de acuerdo. </a:t>
            </a:r>
          </a:p>
          <a:p>
            <a:pPr marL="628650" marR="0" lvl="1" indent="-17145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Escenario 2: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Asintomático, pero prueba de tuberculina positiva. </a:t>
            </a: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i="0" kern="1200" noProof="0" dirty="0">
                <a:effectLst/>
                <a:latin typeface="Arial" panose="020B0604020202020204" pitchFamily="34" charset="0"/>
                <a:ea typeface="MS PGothic" panose="020B0600070205080204" pitchFamily="34" charset="-128"/>
                <a:cs typeface="Arial" panose="020B0604020202020204" pitchFamily="34" charset="0"/>
              </a:rPr>
              <a:t>para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revelar la respuesta y </a:t>
            </a:r>
            <a:r>
              <a:rPr lang="es-ES" sz="1200" b="1" i="1" u="sng" kern="1200" noProof="0" dirty="0">
                <a:effectLst/>
                <a:latin typeface="Arial" panose="020B0604020202020204" pitchFamily="34" charset="0"/>
                <a:ea typeface="MS PGothic" panose="020B0600070205080204" pitchFamily="34" charset="-128"/>
                <a:cs typeface="Arial" panose="020B0604020202020204" pitchFamily="34" charset="0"/>
              </a:rPr>
              <a:t>preguntar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si todos están de acuerdo. </a:t>
            </a:r>
          </a:p>
          <a:p>
            <a:pPr marL="628650" marR="0" lvl="1" indent="-17145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Escenario 3: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Lesiones encontradas durante la necropsia, no confirmadas sin análisis de laboratorio, pero como las lesiones son consistentes con tuberculosis, la carcasa del animal no pasa la inspección para ser aceptable para consumo humano. </a:t>
            </a: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i="0" kern="1200" noProof="0" dirty="0">
                <a:effectLst/>
                <a:latin typeface="Arial" panose="020B0604020202020204" pitchFamily="34" charset="0"/>
                <a:ea typeface="MS PGothic" panose="020B0600070205080204" pitchFamily="34" charset="-128"/>
                <a:cs typeface="Arial" panose="020B0604020202020204" pitchFamily="34" charset="0"/>
              </a:rPr>
              <a:t>para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revelar la respuesta y </a:t>
            </a:r>
            <a:r>
              <a:rPr lang="es-ES" sz="1200" b="1" i="1" u="sng" kern="1200" noProof="0" dirty="0">
                <a:effectLst/>
                <a:latin typeface="Arial" panose="020B0604020202020204" pitchFamily="34" charset="0"/>
                <a:ea typeface="MS PGothic" panose="020B0600070205080204" pitchFamily="34" charset="-128"/>
                <a:cs typeface="Arial" panose="020B0604020202020204" pitchFamily="34" charset="0"/>
              </a:rPr>
              <a:t>preguntar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si todos están de acuerdo. </a:t>
            </a:r>
          </a:p>
          <a:p>
            <a:pPr marL="628650" marR="0" lvl="1" indent="-17145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Escenario 4</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 las lesiones no son compatibles con tuberculosis, no es un caso sospechoso. </a:t>
            </a: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i="0" kern="1200" noProof="0" dirty="0">
                <a:effectLst/>
                <a:latin typeface="Arial" panose="020B0604020202020204" pitchFamily="34" charset="0"/>
                <a:ea typeface="MS PGothic" panose="020B0600070205080204" pitchFamily="34" charset="-128"/>
                <a:cs typeface="Arial" panose="020B0604020202020204" pitchFamily="34" charset="0"/>
              </a:rPr>
              <a:t>para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revelar la respuesta y </a:t>
            </a:r>
            <a:r>
              <a:rPr lang="es-ES" sz="1200" b="1" i="1" u="sng" kern="1200" noProof="0" dirty="0">
                <a:effectLst/>
                <a:latin typeface="Arial" panose="020B0604020202020204" pitchFamily="34" charset="0"/>
                <a:ea typeface="MS PGothic" panose="020B0600070205080204" pitchFamily="34" charset="-128"/>
                <a:cs typeface="Arial" panose="020B0604020202020204" pitchFamily="34" charset="0"/>
              </a:rPr>
              <a:t>preguntar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si todos están de acuerdo. </a:t>
            </a:r>
          </a:p>
          <a:p>
            <a:pPr marL="628650" marR="0" lvl="1" indent="-171450" algn="l" defTabSz="914400" rtl="0" eaLnBrk="0" fontAlgn="base" latinLnBrk="0" hangingPunct="0">
              <a:lnSpc>
                <a:spcPct val="115000"/>
              </a:lnSpc>
              <a:spcBef>
                <a:spcPts val="0"/>
              </a:spcBef>
              <a:spcAft>
                <a:spcPts val="0"/>
              </a:spcAft>
              <a:buClrTx/>
              <a:buSzTx/>
              <a:buFont typeface="Courier New" panose="02070309020205020404" pitchFamily="49" charset="0"/>
              <a:buChar char="o"/>
              <a:tabLst/>
              <a:defRPr/>
            </a:pP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Escenario 5: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M. bovis se transmite a través de la leche, principal fuente de exposición a los seres humanos, </a:t>
            </a:r>
            <a:r>
              <a:rPr lang="es-ES" sz="1200" b="1" i="1"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i="0" kern="1200" noProof="0" dirty="0">
                <a:effectLst/>
                <a:latin typeface="Arial" panose="020B0604020202020204" pitchFamily="34" charset="0"/>
                <a:ea typeface="MS PGothic" panose="020B0600070205080204" pitchFamily="34" charset="-128"/>
                <a:cs typeface="Arial" panose="020B0604020202020204" pitchFamily="34" charset="0"/>
              </a:rPr>
              <a:t>para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revelar la respuesta y </a:t>
            </a:r>
            <a:r>
              <a:rPr lang="es-ES" sz="1200" b="1" i="1" u="sng" kern="1200" noProof="0" dirty="0">
                <a:effectLst/>
                <a:latin typeface="Arial" panose="020B0604020202020204" pitchFamily="34" charset="0"/>
                <a:ea typeface="MS PGothic" panose="020B0600070205080204" pitchFamily="34" charset="-128"/>
                <a:cs typeface="Arial" panose="020B0604020202020204" pitchFamily="34" charset="0"/>
              </a:rPr>
              <a:t>preguntar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si todos están de acuerdo. </a:t>
            </a:r>
          </a:p>
          <a:p>
            <a:pPr marL="0" marR="0" eaLnBrk="0" fontAlgn="base" hangingPunct="0">
              <a:lnSpc>
                <a:spcPct val="115000"/>
              </a:lnSpc>
              <a:spcBef>
                <a:spcPts val="0"/>
              </a:spcBef>
              <a:spcAft>
                <a:spcPts val="0"/>
              </a:spcAft>
            </a:pPr>
            <a:endParaRPr lang="es-ES" sz="1200" i="1" kern="1200"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eaLnBrk="0" fontAlgn="base" hangingPunct="0">
              <a:spcBef>
                <a:spcPts val="65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otras pruebas se realizan en su país para detectar la tuberculosis en los animales?</a:t>
            </a:r>
          </a:p>
          <a:p>
            <a:pPr marL="171450" marR="0" lvl="0" indent="-171450" algn="l" defTabSz="914400" rtl="0" eaLnBrk="0" fontAlgn="base" latinLnBrk="0" hangingPunct="0">
              <a:lnSpc>
                <a:spcPct val="100000"/>
              </a:lnSpc>
              <a:spcBef>
                <a:spcPts val="650"/>
              </a:spcBef>
              <a:spcAft>
                <a:spcPts val="0"/>
              </a:spcAft>
              <a:buClrTx/>
              <a:buSzTx/>
              <a:buFont typeface="Wingdings" panose="05000000000000000000" pitchFamily="2" charset="2"/>
              <a:buChar char="§"/>
              <a:tabLst/>
              <a:defRPr/>
            </a:pPr>
            <a:endParaRPr lang="es-ES" sz="1200" b="1" u="sng"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65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Acuse recibo de </a:t>
            </a:r>
            <a:r>
              <a:rPr lang="es-ES" sz="1200" b="0" u="none" noProof="0" dirty="0">
                <a:latin typeface="Arial" panose="020B0604020202020204" pitchFamily="34" charset="0"/>
                <a:cs typeface="Arial" panose="020B0604020202020204" pitchFamily="34" charset="0"/>
              </a:rPr>
              <a:t>la</a:t>
            </a:r>
            <a:r>
              <a:rPr lang="es-ES" sz="1200" noProof="0" dirty="0">
                <a:latin typeface="Arial" panose="020B0604020202020204" pitchFamily="34" charset="0"/>
                <a:cs typeface="Arial" panose="020B0604020202020204" pitchFamily="34" charset="0"/>
              </a:rPr>
              <a:t>(s) respuesta(s). </a:t>
            </a:r>
          </a:p>
          <a:p>
            <a:pPr marL="171450" marR="0" indent="-171450" eaLnBrk="0" fontAlgn="base" hangingPunct="0">
              <a:spcBef>
                <a:spcPts val="65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65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¿Se trata de una enfermedad de notificación obligatoria? </a:t>
            </a:r>
          </a:p>
          <a:p>
            <a:pPr marL="171450" marR="0" indent="-171450" eaLnBrk="0" fontAlgn="base" hangingPunct="0">
              <a:spcBef>
                <a:spcPts val="65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ts val="65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Acuse recibo de</a:t>
            </a:r>
            <a:r>
              <a:rPr lang="es-ES" sz="1200" b="0" u="none" noProof="0" dirty="0">
                <a:latin typeface="Arial" panose="020B0604020202020204" pitchFamily="34" charset="0"/>
                <a:cs typeface="Arial" panose="020B0604020202020204" pitchFamily="34" charset="0"/>
              </a:rPr>
              <a:t> la</a:t>
            </a:r>
            <a:r>
              <a:rPr lang="es-ES" sz="1200" noProof="0" dirty="0">
                <a:latin typeface="Arial" panose="020B0604020202020204" pitchFamily="34" charset="0"/>
                <a:cs typeface="Arial" panose="020B0604020202020204" pitchFamily="34" charset="0"/>
              </a:rPr>
              <a:t>(s) respuesta(s). </a:t>
            </a:r>
          </a:p>
          <a:p>
            <a:pPr marL="171450" marR="0" indent="-171450" eaLnBrk="0" fontAlgn="base" hangingPunct="0">
              <a:spcBef>
                <a:spcPts val="65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65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¿Cuenta su país con un programa de erradicación?</a:t>
            </a:r>
          </a:p>
          <a:p>
            <a:pPr marL="171450" marR="0" indent="-171450" eaLnBrk="0" fontAlgn="base" hangingPunct="0">
              <a:spcBef>
                <a:spcPts val="65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eaLnBrk="0" fontAlgn="base" hangingPunct="0">
              <a:spcBef>
                <a:spcPts val="65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breve discusión.</a:t>
            </a:r>
          </a:p>
        </p:txBody>
      </p:sp>
      <p:sp>
        <p:nvSpPr>
          <p:cNvPr id="4" name="Slide Number Placeholder 3"/>
          <p:cNvSpPr>
            <a:spLocks noGrp="1"/>
          </p:cNvSpPr>
          <p:nvPr>
            <p:ph type="sldNum" sz="quarter" idx="5"/>
          </p:nvPr>
        </p:nvSpPr>
        <p:spPr/>
        <p:txBody>
          <a:bodyPr/>
          <a:lstStyle/>
          <a:p>
            <a:fld id="{42EEDCD9-FD17-4515-BD2E-02F35F097F6A}" type="slidenum">
              <a:rPr lang="en-US" smtClean="0"/>
              <a:t>31</a:t>
            </a:fld>
            <a:endParaRPr lang="en-US"/>
          </a:p>
        </p:txBody>
      </p:sp>
    </p:spTree>
    <p:extLst>
      <p:ext uri="{BB962C8B-B14F-4D97-AF65-F5344CB8AC3E}">
        <p14:creationId xmlns:p14="http://schemas.microsoft.com/office/powerpoint/2010/main" val="2259304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noProof="0" dirty="0">
                <a:latin typeface="Arial" panose="020B0604020202020204" pitchFamily="34" charset="0"/>
                <a:cs typeface="Arial" panose="020B0604020202020204" pitchFamily="34" charset="0"/>
              </a:rPr>
              <a:t> Notas para el instructor</a:t>
            </a:r>
            <a:r>
              <a:rPr lang="es-ES" noProof="0" dirty="0">
                <a:latin typeface="Arial" panose="020B0604020202020204" pitchFamily="34" charset="0"/>
                <a:cs typeface="Arial" panose="020B0604020202020204" pitchFamily="34" charset="0"/>
              </a:rPr>
              <a:t>: </a:t>
            </a:r>
          </a:p>
          <a:p>
            <a:pPr>
              <a:defRPr/>
            </a:pPr>
            <a:endParaRPr lang="es-ES"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ES" b="1" u="sng" noProof="0" dirty="0">
                <a:latin typeface="Arial" panose="020B0604020202020204" pitchFamily="34" charset="0"/>
                <a:cs typeface="Arial" panose="020B0604020202020204" pitchFamily="34" charset="0"/>
              </a:rPr>
              <a:t>Pregunte</a:t>
            </a:r>
            <a:r>
              <a:rPr lang="es-ES" b="1" noProof="0" dirty="0">
                <a:latin typeface="Arial" panose="020B0604020202020204" pitchFamily="34" charset="0"/>
                <a:cs typeface="Arial" panose="020B0604020202020204" pitchFamily="34" charset="0"/>
              </a:rPr>
              <a:t>: </a:t>
            </a:r>
            <a:r>
              <a:rPr lang="es-ES" sz="1800" noProof="0" dirty="0">
                <a:effectLst/>
                <a:latin typeface="Segoe UI" panose="020B0502040204020203" pitchFamily="34" charset="0"/>
              </a:rPr>
              <a:t>¿Por qué es importante disponer de definiciones estandarizadas de caso en la vigilancia?  </a:t>
            </a:r>
            <a:r>
              <a:rPr lang="es-ES" i="1" noProof="0" dirty="0">
                <a:latin typeface="Arial" panose="020B0604020202020204" pitchFamily="34" charset="0"/>
                <a:cs typeface="Arial" panose="020B0604020202020204" pitchFamily="34" charset="0"/>
              </a:rPr>
              <a:t>Si es necesario, agregue: "¿Cuáles son las consecuencias de que distintos lugares utilicen definiciones de casos diferentes para una enfermedad en particular?"</a:t>
            </a:r>
          </a:p>
          <a:p>
            <a:pPr marL="457200" lvl="1" indent="0">
              <a:buFont typeface="Courier New" panose="02070309020205020404" pitchFamily="49" charset="0"/>
              <a:buNone/>
              <a:defRPr/>
            </a:pPr>
            <a:endParaRPr lang="es-ES"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ES" b="1" i="0" u="sng" noProof="0" dirty="0">
                <a:latin typeface="Arial" panose="020B0604020202020204" pitchFamily="34" charset="0"/>
                <a:cs typeface="Arial" panose="020B0604020202020204" pitchFamily="34" charset="0"/>
              </a:rPr>
              <a:t>Pida </a:t>
            </a:r>
            <a:r>
              <a:rPr lang="es-ES" i="0" noProof="0" dirty="0">
                <a:latin typeface="Arial" panose="020B0604020202020204" pitchFamily="34" charset="0"/>
                <a:cs typeface="Arial" panose="020B0604020202020204" pitchFamily="34" charset="0"/>
              </a:rPr>
              <a:t>algunas opiniones a los participantes.</a:t>
            </a:r>
          </a:p>
          <a:p>
            <a:pPr marL="171450" indent="-171450">
              <a:buFont typeface="Wingdings" panose="05000000000000000000" pitchFamily="2" charset="2"/>
              <a:buChar char="§"/>
              <a:defRPr/>
            </a:pPr>
            <a:endParaRPr lang="es-ES"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ES" b="1" i="0" u="sng" noProof="0" dirty="0">
                <a:latin typeface="Arial" panose="020B0604020202020204" pitchFamily="34" charset="0"/>
                <a:cs typeface="Arial" panose="020B0604020202020204" pitchFamily="34" charset="0"/>
              </a:rPr>
              <a:t>Facilite </a:t>
            </a:r>
            <a:r>
              <a:rPr lang="es-ES" b="0" i="0" u="none" noProof="0" dirty="0">
                <a:latin typeface="Arial" panose="020B0604020202020204" pitchFamily="34" charset="0"/>
                <a:cs typeface="Arial" panose="020B0604020202020204" pitchFamily="34" charset="0"/>
              </a:rPr>
              <a:t>una </a:t>
            </a:r>
            <a:r>
              <a:rPr lang="es-ES" b="0" i="0" noProof="0" dirty="0">
                <a:latin typeface="Arial" panose="020B0604020202020204" pitchFamily="34" charset="0"/>
                <a:cs typeface="Arial" panose="020B0604020202020204" pitchFamily="34" charset="0"/>
              </a:rPr>
              <a:t>discusión de no más de 10 minutos </a:t>
            </a:r>
            <a:r>
              <a:rPr lang="es-ES" b="1" noProof="0" dirty="0">
                <a:latin typeface="Arial" panose="020B0604020202020204" pitchFamily="34" charset="0"/>
                <a:cs typeface="Arial" panose="020B0604020202020204" pitchFamily="34" charset="0"/>
              </a:rPr>
              <a:t>&lt;CLICK&gt; </a:t>
            </a:r>
            <a:r>
              <a:rPr lang="es-ES" b="0" noProof="0" dirty="0">
                <a:latin typeface="Arial" panose="020B0604020202020204" pitchFamily="34" charset="0"/>
                <a:cs typeface="Arial" panose="020B0604020202020204" pitchFamily="34" charset="0"/>
              </a:rPr>
              <a:t>para avanzar a la siguiente diapositiva con las respuestas.</a:t>
            </a:r>
            <a:endParaRPr lang="es-ES"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2EEDCD9-FD17-4515-BD2E-02F35F097F6A}" type="slidenum">
              <a:rPr lang="en-US" smtClean="0"/>
              <a:t>32</a:t>
            </a:fld>
            <a:endParaRPr lang="en-US"/>
          </a:p>
        </p:txBody>
      </p:sp>
    </p:spTree>
    <p:extLst>
      <p:ext uri="{BB962C8B-B14F-4D97-AF65-F5344CB8AC3E}">
        <p14:creationId xmlns:p14="http://schemas.microsoft.com/office/powerpoint/2010/main" val="15663550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noProof="0" dirty="0">
                <a:latin typeface="Arial" panose="020B0604020202020204" pitchFamily="34" charset="0"/>
                <a:cs typeface="Arial" panose="020B0604020202020204" pitchFamily="34" charset="0"/>
              </a:rPr>
              <a:t>Notas para el instructor</a:t>
            </a:r>
            <a:r>
              <a:rPr lang="es-ES" noProof="0" dirty="0">
                <a:latin typeface="Arial" panose="020B0604020202020204" pitchFamily="34" charset="0"/>
                <a:cs typeface="Arial" panose="020B0604020202020204" pitchFamily="34" charset="0"/>
              </a:rPr>
              <a:t>: </a:t>
            </a:r>
          </a:p>
          <a:p>
            <a:pPr>
              <a:defRPr/>
            </a:pPr>
            <a:endParaRPr lang="es-ES"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ES" sz="1200" b="1" i="0" u="sng" strike="noStrike" cap="none" noProof="0" dirty="0">
                <a:solidFill>
                  <a:srgbClr val="000000"/>
                </a:solidFill>
                <a:latin typeface="Arial" panose="020B0604020202020204" pitchFamily="34" charset="0"/>
                <a:ea typeface="Calibri"/>
                <a:cs typeface="Arial" panose="020B0604020202020204" pitchFamily="34" charset="0"/>
                <a:sym typeface="Calibri"/>
              </a:rPr>
              <a:t>Diga: </a:t>
            </a:r>
            <a:r>
              <a:rPr lang="es-ES" noProof="0" dirty="0">
                <a:latin typeface="Arial" panose="020B0604020202020204" pitchFamily="34" charset="0"/>
                <a:cs typeface="Arial" panose="020B0604020202020204" pitchFamily="34" charset="0"/>
              </a:rPr>
              <a:t>El uso de una definición de caso estandarizada ayuda a garantizar la comparabilidad cuando las cifras de la enfermedad se notifican desde diferentes áreas geográficas. No querríamos que una zona notificara la hepatitis E como cualquier caso de ictericia o fiebre, y otra zona notificara la hepatitis E sólo si ha sido confirmada por laboratorio. En la primera zona parecería que la hepatitis E está muy extendida, y en la segunda parecería que la hepatitis E no existe, no por las diferencias en la ocurrencia de la hepatitis E, sino por las diferencias en la definición de caso. </a:t>
            </a:r>
            <a:r>
              <a:rPr lang="es-ES" i="0" noProof="0" dirty="0">
                <a:latin typeface="Arial" panose="020B0604020202020204" pitchFamily="34" charset="0"/>
                <a:cs typeface="Arial" panose="020B0604020202020204" pitchFamily="34" charset="0"/>
              </a:rPr>
              <a:t>Del mismo modo, el uso de una definición de caso estandarizada a lo largo del tiempo garantiza la comparabilidad cuando analizamos las tendencias.</a:t>
            </a:r>
          </a:p>
          <a:p>
            <a:endParaRPr lang="es-ES" noProof="0" dirty="0"/>
          </a:p>
        </p:txBody>
      </p:sp>
      <p:sp>
        <p:nvSpPr>
          <p:cNvPr id="4" name="Slide Number Placeholder 3"/>
          <p:cNvSpPr>
            <a:spLocks noGrp="1"/>
          </p:cNvSpPr>
          <p:nvPr>
            <p:ph type="sldNum" sz="quarter" idx="5"/>
          </p:nvPr>
        </p:nvSpPr>
        <p:spPr/>
        <p:txBody>
          <a:bodyPr/>
          <a:lstStyle/>
          <a:p>
            <a:fld id="{42EEDCD9-FD17-4515-BD2E-02F35F097F6A}" type="slidenum">
              <a:rPr lang="en-US" smtClean="0"/>
              <a:t>33</a:t>
            </a:fld>
            <a:endParaRPr lang="en-US"/>
          </a:p>
        </p:txBody>
      </p:sp>
    </p:spTree>
    <p:extLst>
      <p:ext uri="{BB962C8B-B14F-4D97-AF65-F5344CB8AC3E}">
        <p14:creationId xmlns:p14="http://schemas.microsoft.com/office/powerpoint/2010/main" val="19459510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dirty="0">
                <a:latin typeface="Arial" panose="020B0604020202020204" pitchFamily="34" charset="0"/>
                <a:cs typeface="Arial" panose="020B0604020202020204" pitchFamily="34" charset="0"/>
              </a:rPr>
              <a:t>Notas para el instructor: </a:t>
            </a:r>
          </a:p>
          <a:p>
            <a:endParaRPr lang="es-E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kumimoji="0" lang="es-ES" sz="1200" b="1" i="0" u="sng"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Diga: </a:t>
            </a:r>
            <a:r>
              <a:rPr lang="es-ES" altLang="en-US" sz="1200" dirty="0">
                <a:latin typeface="Arial" panose="020B0604020202020204" pitchFamily="34" charset="0"/>
                <a:cs typeface="Arial" panose="020B0604020202020204" pitchFamily="34" charset="0"/>
              </a:rPr>
              <a:t>Pasemos a las listas de casos,</a:t>
            </a:r>
            <a:r>
              <a:rPr kumimoji="0" lang="es-E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también conocidas como listados de casos</a:t>
            </a:r>
            <a:r>
              <a:rPr lang="es-ES" altLang="en-US" sz="1200" dirty="0">
                <a:latin typeface="Arial" panose="020B0604020202020204" pitchFamily="34" charset="0"/>
                <a:cs typeface="Arial" panose="020B0604020202020204" pitchFamily="34" charset="0"/>
              </a:rPr>
              <a:t>. Si se ha recopilado información sobre casos individuales, hay que organizarla de alguna manera. Una lista de casos es una forma de organizar la información.</a:t>
            </a:r>
          </a:p>
          <a:p>
            <a:pPr marL="171450" indent="-171450">
              <a:buFont typeface="Wingdings" panose="05000000000000000000" pitchFamily="2" charset="2"/>
              <a:buChar char="§"/>
            </a:pPr>
            <a:endParaRPr lang="es-ES" altLang="en-US" sz="1200" b="1"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altLang="en-US" sz="1200" b="1" u="sng" dirty="0">
                <a:latin typeface="Arial" panose="020B0604020202020204" pitchFamily="34" charset="0"/>
                <a:cs typeface="Arial" panose="020B0604020202020204" pitchFamily="34" charset="0"/>
              </a:rPr>
              <a:t>Pregunte: </a:t>
            </a:r>
            <a:r>
              <a:rPr lang="es-ES" altLang="en-US" sz="1200" dirty="0">
                <a:latin typeface="Arial" panose="020B0604020202020204" pitchFamily="34" charset="0"/>
                <a:cs typeface="Arial" panose="020B0604020202020204" pitchFamily="34" charset="0"/>
              </a:rPr>
              <a:t>Levante la mano si ha utilizado una lista de casos en su trabajo.</a:t>
            </a:r>
          </a:p>
          <a:p>
            <a:pPr marL="171450" indent="-171450">
              <a:buFont typeface="Wingdings" panose="05000000000000000000" pitchFamily="2" charset="2"/>
              <a:buChar char="§"/>
            </a:pPr>
            <a:endParaRPr kumimoji="0" lang="es-E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kumimoji="0" lang="es-ES" sz="1200" b="1" i="0" u="sng"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Diga: </a:t>
            </a:r>
            <a:r>
              <a:rPr kumimoji="0" lang="es-ES"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Una lista de casos es una tabla que contiene información clave sobre cada caso, especialmente en la investigación de un brote. Los casos pueden ser humanos, animales o ambientales y se organiza en filas y columnas, con una fila por observación o caso y una columna por variable. </a:t>
            </a:r>
            <a:r>
              <a:rPr kumimoji="0" lang="es-E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&lt;CLICK&gt; </a:t>
            </a:r>
            <a:r>
              <a:rPr kumimoji="0" lang="es-E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¡Este es un ejemplo de una  lista de casos!</a:t>
            </a:r>
          </a:p>
          <a:p>
            <a:pPr marL="171450" indent="-171450">
              <a:buFont typeface="Wingdings" panose="05000000000000000000" pitchFamily="2" charset="2"/>
              <a:buChar char="§"/>
            </a:pPr>
            <a:endParaRPr kumimoji="0" lang="es-E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s-E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2EEDCD9-FD17-4515-BD2E-02F35F097F6A}" type="slidenum">
              <a:rPr lang="en-US" smtClean="0"/>
              <a:t>34</a:t>
            </a:fld>
            <a:endParaRPr lang="en-US"/>
          </a:p>
        </p:txBody>
      </p:sp>
    </p:spTree>
    <p:extLst>
      <p:ext uri="{BB962C8B-B14F-4D97-AF65-F5344CB8AC3E}">
        <p14:creationId xmlns:p14="http://schemas.microsoft.com/office/powerpoint/2010/main" val="962176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a:extLst>
            <a:ext uri="{FF2B5EF4-FFF2-40B4-BE49-F238E27FC236}">
              <a16:creationId xmlns:a16="http://schemas.microsoft.com/office/drawing/2014/main" id="{7E23D0BE-3E1B-BD64-F805-C0B97903F6CC}"/>
            </a:ext>
          </a:extLst>
        </p:cNvPr>
        <p:cNvGrpSpPr/>
        <p:nvPr/>
      </p:nvGrpSpPr>
      <p:grpSpPr>
        <a:xfrm>
          <a:off x="0" y="0"/>
          <a:ext cx="0" cy="0"/>
          <a:chOff x="0" y="0"/>
          <a:chExt cx="0" cy="0"/>
        </a:xfrm>
      </p:grpSpPr>
      <p:sp>
        <p:nvSpPr>
          <p:cNvPr id="289" name="Google Shape;289;p16:notes">
            <a:extLst>
              <a:ext uri="{FF2B5EF4-FFF2-40B4-BE49-F238E27FC236}">
                <a16:creationId xmlns:a16="http://schemas.microsoft.com/office/drawing/2014/main" id="{76E36542-C2A8-CDCB-34F0-CFB1E12B67CF}"/>
              </a:ext>
            </a:extLst>
          </p:cNvPr>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0" name="Google Shape;290;p16:notes">
            <a:extLst>
              <a:ext uri="{FF2B5EF4-FFF2-40B4-BE49-F238E27FC236}">
                <a16:creationId xmlns:a16="http://schemas.microsoft.com/office/drawing/2014/main" id="{F8E7398C-8B9C-B309-C9E3-E39B3596B5F1}"/>
              </a:ext>
            </a:extLst>
          </p:cNvPr>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GT" b="1" i="0" noProof="0" dirty="0">
                <a:latin typeface="Arial" panose="020B0604020202020204" pitchFamily="34" charset="0"/>
                <a:ea typeface="Arial"/>
                <a:cs typeface="Arial" panose="020B0604020202020204" pitchFamily="34" charset="0"/>
                <a:sym typeface="Arial"/>
              </a:rPr>
              <a:t>Notas para el instructor:</a:t>
            </a:r>
          </a:p>
          <a:p>
            <a:pPr marL="0" lvl="0" indent="0" algn="l" rtl="0">
              <a:spcBef>
                <a:spcPts val="0"/>
              </a:spcBef>
              <a:spcAft>
                <a:spcPts val="0"/>
              </a:spcAft>
              <a:buNone/>
            </a:pPr>
            <a:endParaRPr lang="es-GT" b="1" i="1"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tabla es un ejemplo de lista de casos humanos de fiebre amarilla confirmados. Cada fila de la tabla representa a una persona infectada por el virus de la fiebre amarilla. Esta lista de casos podría proceder de un sistema de vigilancia de la fiebre amarilla o de la detección activa de casos durante un brote.</a:t>
            </a:r>
            <a:r>
              <a:rPr lang="es-GT" b="0" i="0" noProof="0" dirty="0">
                <a:latin typeface="Arial" panose="020B0604020202020204" pitchFamily="34" charset="0"/>
                <a:cs typeface="Arial" panose="020B0604020202020204" pitchFamily="34" charset="0"/>
              </a:rPr>
              <a:t>. </a:t>
            </a:r>
          </a:p>
          <a:p>
            <a:pPr marL="171450" indent="-171450">
              <a:buFont typeface="Wingdings" panose="05000000000000000000" pitchFamily="2" charset="2"/>
              <a:buChar char="§"/>
            </a:pPr>
            <a:endParaRPr lang="es-GT" b="0"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s-GT" b="1" i="1" u="none" noProof="0" dirty="0">
                <a:latin typeface="Arial" panose="020B0604020202020204" pitchFamily="34" charset="0"/>
                <a:cs typeface="Arial" panose="020B0604020202020204" pitchFamily="34" charset="0"/>
              </a:rPr>
              <a:t>Explique </a:t>
            </a:r>
            <a:r>
              <a:rPr lang="es-GT" b="1" i="1" noProof="0" dirty="0">
                <a:latin typeface="Arial" panose="020B0604020202020204" pitchFamily="34" charset="0"/>
                <a:cs typeface="Arial" panose="020B0604020202020204" pitchFamily="34" charset="0"/>
              </a:rPr>
              <a:t>que la primera columna de la lista de casos suele contener un identificador único, como un nombre, unas iniciales o un número de identificación.</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Las tres columnas siguientes de este ejemplo incluyen la ubicación (comunidad de residencia) y los datos demográficos (edad, sexo).</a:t>
            </a:r>
          </a:p>
          <a:p>
            <a:pPr marL="628650" lvl="1" indent="-171450">
              <a:buFont typeface="Courier New" panose="02070309020205020404" pitchFamily="49" charset="0"/>
              <a:buChar char="o"/>
            </a:pPr>
            <a:r>
              <a:rPr lang="es-GT" b="1" i="1" noProof="0" dirty="0">
                <a:latin typeface="Arial" panose="020B0604020202020204" pitchFamily="34" charset="0"/>
                <a:cs typeface="Arial" panose="020B0604020202020204" pitchFamily="34" charset="0"/>
              </a:rPr>
              <a:t>Las columnas 5 a 7 muestran la fecha de aparición de la fiebre, la ictericia clínica y los antecedentes de vacunación.</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La última columna indica el resultado de la prueba de laboratorio para la fiebre amarilla, anticuerpos IgM específicos del virus en suero. En esta lista de casos, todos los casos dieron positivo, por lo que todos se clasificarían como casos confirmados de fiebre amarilla.</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GT" b="1" i="0" u="sng" noProof="0" dirty="0">
                <a:latin typeface="Arial" panose="020B0604020202020204" pitchFamily="34" charset="0"/>
                <a:cs typeface="Arial" panose="020B0604020202020204" pitchFamily="34" charset="0"/>
              </a:rPr>
              <a:t>Diga: </a:t>
            </a:r>
            <a:r>
              <a:rPr lang="es-GT" b="0" i="0" u="none" noProof="0" dirty="0">
                <a:latin typeface="Arial" panose="020B0604020202020204" pitchFamily="34" charset="0"/>
                <a:cs typeface="Arial" panose="020B0604020202020204" pitchFamily="34" charset="0"/>
              </a:rPr>
              <a:t>Algunas oficinas compilan las listas de casos realizadas a mano en una hoja de papel. Otras utilizan programas informáticos como Excel. En algunos casos, la lista puede colgarse en un tablero de anuncios o pegarse en un escritorio. De este modo, otras personas de la oficina pueden revisar los nombres, añadir casos o actualizar la lista con los resultados de laboratorio que permitan a los funcionarios del distrito confirmar (o descartar) un caso de enfermedad.</a:t>
            </a:r>
          </a:p>
          <a:p>
            <a:pPr marL="171450" indent="-171450">
              <a:buFont typeface="Wingdings" panose="05000000000000000000" pitchFamily="2" charset="2"/>
              <a:buChar char="§"/>
            </a:pPr>
            <a:endParaRPr lang="es-GT" b="0" i="0" u="none"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b="1" i="0" u="sng" noProof="0" dirty="0">
                <a:latin typeface="Arial" panose="020B0604020202020204" pitchFamily="34" charset="0"/>
                <a:cs typeface="Arial" panose="020B0604020202020204" pitchFamily="34" charset="0"/>
              </a:rPr>
              <a:t>Diga: </a:t>
            </a:r>
            <a:r>
              <a:rPr lang="es-GT" b="0" i="0" u="none" noProof="0" dirty="0">
                <a:latin typeface="Arial" panose="020B0604020202020204" pitchFamily="34" charset="0"/>
                <a:cs typeface="Arial" panose="020B0604020202020204" pitchFamily="34" charset="0"/>
              </a:rPr>
              <a:t>Es importante respetar la confidencialidad de los pacientes y la información de contacto y otros datos relevantes, por lo que no se utilizan nombres. En su lugar, se utiliza un número de identificación único para representar los casos!</a:t>
            </a:r>
            <a:endParaRPr lang="es-GT" b="1" i="0" u="none"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n-GB" b="0" i="0" u="none"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n-GB" b="1" i="0" u="sng"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dirty="0">
              <a:latin typeface="Arial"/>
              <a:ea typeface="Arial"/>
              <a:cs typeface="Arial"/>
              <a:sym typeface="Arial"/>
            </a:endParaRPr>
          </a:p>
        </p:txBody>
      </p:sp>
      <p:sp>
        <p:nvSpPr>
          <p:cNvPr id="291" name="Google Shape;291;p16:notes">
            <a:extLst>
              <a:ext uri="{FF2B5EF4-FFF2-40B4-BE49-F238E27FC236}">
                <a16:creationId xmlns:a16="http://schemas.microsoft.com/office/drawing/2014/main" id="{842739E5-F8A2-5077-540F-E92109A8128B}"/>
              </a:ext>
            </a:extLst>
          </p:cNvPr>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35</a:t>
            </a:fld>
            <a:endParaRPr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17248235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a:extLst>
            <a:ext uri="{FF2B5EF4-FFF2-40B4-BE49-F238E27FC236}">
              <a16:creationId xmlns:a16="http://schemas.microsoft.com/office/drawing/2014/main" id="{DE803EA7-EBD5-B4C6-4254-2A8BD546C96E}"/>
            </a:ext>
          </a:extLst>
        </p:cNvPr>
        <p:cNvGrpSpPr/>
        <p:nvPr/>
      </p:nvGrpSpPr>
      <p:grpSpPr>
        <a:xfrm>
          <a:off x="0" y="0"/>
          <a:ext cx="0" cy="0"/>
          <a:chOff x="0" y="0"/>
          <a:chExt cx="0" cy="0"/>
        </a:xfrm>
      </p:grpSpPr>
      <p:sp>
        <p:nvSpPr>
          <p:cNvPr id="289" name="Google Shape;289;p16:notes">
            <a:extLst>
              <a:ext uri="{FF2B5EF4-FFF2-40B4-BE49-F238E27FC236}">
                <a16:creationId xmlns:a16="http://schemas.microsoft.com/office/drawing/2014/main" id="{EB6F5460-1CB8-9B37-12A1-A077976C5873}"/>
              </a:ext>
            </a:extLst>
          </p:cNvPr>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0" name="Google Shape;290;p16:notes">
            <a:extLst>
              <a:ext uri="{FF2B5EF4-FFF2-40B4-BE49-F238E27FC236}">
                <a16:creationId xmlns:a16="http://schemas.microsoft.com/office/drawing/2014/main" id="{57CF9B4E-60A1-C9E5-F747-38EBADD41EF1}"/>
              </a:ext>
            </a:extLst>
          </p:cNvPr>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sz="1200" b="1" i="0" noProof="0" dirty="0">
                <a:latin typeface="Arial" panose="020B0604020202020204" pitchFamily="34" charset="0"/>
                <a:ea typeface="Arial"/>
                <a:cs typeface="Arial" panose="020B0604020202020204" pitchFamily="34" charset="0"/>
                <a:sym typeface="Arial"/>
              </a:rPr>
              <a:t>Notas para el instructor:</a:t>
            </a:r>
          </a:p>
          <a:p>
            <a:pPr marL="0" lvl="0" indent="0" algn="l" rtl="0">
              <a:spcBef>
                <a:spcPts val="0"/>
              </a:spcBef>
              <a:spcAft>
                <a:spcPts val="0"/>
              </a:spcAft>
              <a:buNone/>
            </a:pPr>
            <a:endParaRPr lang="es-ES" sz="1200" b="1" i="1"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diferencia del ejemplo anterior, esta lista de casos es específica para los casos de gripe aviar en diferentes especies avícolas. </a:t>
            </a:r>
          </a:p>
          <a:p>
            <a:pPr marL="171450" indent="-171450">
              <a:buFont typeface="Wingdings" panose="05000000000000000000" pitchFamily="2" charset="2"/>
              <a:buChar char="§"/>
            </a:pPr>
            <a:endParaRPr lang="es-ES" sz="1200" b="1" i="0" u="sng"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s-ES" sz="1200" b="1" i="1" u="none" noProof="0" dirty="0">
                <a:latin typeface="Arial" panose="020B0604020202020204" pitchFamily="34" charset="0"/>
                <a:cs typeface="Arial" panose="020B0604020202020204" pitchFamily="34" charset="0"/>
              </a:rPr>
              <a:t>Explique que esto difiere de la lista de casos para la enfermedad humana al incluir la identificación de la granja (aunque esto también podría haber sido la comunidad), el número total de animales afectados en cada granja en la columna "Total", y el tipo y número de especímenes colectados.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En lugar de preguntar por la fecha de inicio de la enfermedad, esta lista de casos pregunta por la fecha del primer enfermo, es decir, la fecha en la que el primer animal de la granja enfermó. Como puede ver, las listas de casos tienen una estructura similar y pueden utilizarse con los mismos fines.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Esta lista de casos es específica para los casos de influenza aviar en diferentes especies avícolas. </a:t>
            </a:r>
          </a:p>
          <a:p>
            <a:pPr marL="457200" marR="0" lvl="1"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¿Qué más observan en esta lista de casos que sea diferente de la lista de casos para la fiebre amarilla en humanos?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de recibido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b="0" i="1" u="none" noProof="0" dirty="0">
                <a:effectLst/>
                <a:latin typeface="Arial" panose="020B0604020202020204" pitchFamily="34" charset="0"/>
                <a:ea typeface="Times New Roman" panose="02020603050405020304" pitchFamily="18" charset="0"/>
                <a:cs typeface="Arial" panose="020B0604020202020204" pitchFamily="34" charset="0"/>
              </a:rPr>
              <a:t>No se colectaron datos sobre los síntomas o la vacunación (aunque  podrían recogerse); el número de muestras no siempre equivale al número de enfermos (esto también podría ocurrir en los casos humanos).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La confidencialidad también se aplica a los datos sobre animales. La información sobre los propietarios de los animales y las enfermedades de los animales debe ser confidencial.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endParaRPr lang="es-ES" sz="1200" b="0" i="0" u="none"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s-ES" sz="1200" b="1" i="0" u="none"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s-ES" sz="1200" b="0" i="0" u="none"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es-ES" sz="1200" b="1" i="0" u="sng"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latin typeface="Arial"/>
              <a:ea typeface="Arial"/>
              <a:cs typeface="Arial"/>
              <a:sym typeface="Arial"/>
            </a:endParaRPr>
          </a:p>
        </p:txBody>
      </p:sp>
      <p:sp>
        <p:nvSpPr>
          <p:cNvPr id="291" name="Google Shape;291;p16:notes">
            <a:extLst>
              <a:ext uri="{FF2B5EF4-FFF2-40B4-BE49-F238E27FC236}">
                <a16:creationId xmlns:a16="http://schemas.microsoft.com/office/drawing/2014/main" id="{9A1CBEE2-5D99-83D7-EC60-07EE2A4356FC}"/>
              </a:ext>
            </a:extLst>
          </p:cNvPr>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36</a:t>
            </a:fld>
            <a:endParaRPr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8408895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600"/>
              </a:spcBef>
              <a:spcAft>
                <a:spcPts val="0"/>
              </a:spcAft>
              <a:buClrTx/>
              <a:buSzTx/>
              <a:buFontTx/>
              <a:buNone/>
              <a:tabLst/>
              <a:defRPr/>
            </a:pPr>
            <a:r>
              <a:rPr lang="es-ES"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Las listas de casos incluyen un número limitado de variables clave. Estas variables se clasifican en 3 o 4 categorías de información:</a:t>
            </a:r>
            <a:endParaRPr lang="es-ES" b="1" i="1" noProof="0" dirty="0">
              <a:latin typeface="Arial" panose="020B0604020202020204" pitchFamily="34" charset="0"/>
              <a:cs typeface="Arial" panose="020B0604020202020204" pitchFamily="34" charset="0"/>
            </a:endParaRPr>
          </a:p>
          <a:p>
            <a:pPr marL="628650" marR="0" lvl="1" indent="-171450" algn="l" rtl="0">
              <a:lnSpc>
                <a:spcPct val="100000"/>
              </a:lnSpc>
              <a:spcBef>
                <a:spcPts val="600"/>
              </a:spcBef>
              <a:spcAft>
                <a:spcPts val="0"/>
              </a:spcAft>
              <a:buClr>
                <a:schemeClr val="dk1"/>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Información identificativa</a:t>
            </a:r>
            <a:endParaRPr lang="es-ES" b="1" i="1" noProof="0" dirty="0">
              <a:latin typeface="Arial" panose="020B0604020202020204" pitchFamily="34" charset="0"/>
              <a:cs typeface="Arial" panose="020B0604020202020204" pitchFamily="34" charset="0"/>
            </a:endParaRPr>
          </a:p>
          <a:p>
            <a:pPr marL="628650" marR="0" lvl="1" indent="-171450" algn="l" rtl="0">
              <a:lnSpc>
                <a:spcPct val="100000"/>
              </a:lnSpc>
              <a:spcBef>
                <a:spcPts val="600"/>
              </a:spcBef>
              <a:spcAft>
                <a:spcPts val="0"/>
              </a:spcAft>
              <a:buClr>
                <a:schemeClr val="dk1"/>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Información demográfica</a:t>
            </a:r>
            <a:endParaRPr lang="es-ES" b="1" i="1" noProof="0" dirty="0">
              <a:latin typeface="Arial" panose="020B0604020202020204" pitchFamily="34" charset="0"/>
              <a:cs typeface="Arial" panose="020B0604020202020204" pitchFamily="34" charset="0"/>
            </a:endParaRPr>
          </a:p>
          <a:p>
            <a:pPr marL="628650" marR="0" lvl="1" indent="-171450" algn="l" rtl="0">
              <a:lnSpc>
                <a:spcPct val="100000"/>
              </a:lnSpc>
              <a:spcBef>
                <a:spcPts val="600"/>
              </a:spcBef>
              <a:spcAft>
                <a:spcPts val="0"/>
              </a:spcAft>
              <a:buClr>
                <a:schemeClr val="dk1"/>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Información clínica</a:t>
            </a:r>
            <a:endParaRPr lang="es-ES" b="1" i="1" noProof="0" dirty="0">
              <a:latin typeface="Arial" panose="020B0604020202020204" pitchFamily="34" charset="0"/>
              <a:cs typeface="Arial" panose="020B0604020202020204" pitchFamily="34" charset="0"/>
            </a:endParaRPr>
          </a:p>
          <a:p>
            <a:pPr marL="628650" marR="0" lvl="1" indent="-171450" algn="l" rtl="0">
              <a:lnSpc>
                <a:spcPct val="100000"/>
              </a:lnSpc>
              <a:spcBef>
                <a:spcPts val="600"/>
              </a:spcBef>
              <a:spcAft>
                <a:spcPts val="0"/>
              </a:spcAft>
              <a:buClr>
                <a:schemeClr val="dk1"/>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Las listas de casos de brotes también pueden incluir información sobre factores de riesgo</a:t>
            </a:r>
            <a:endParaRPr lang="es-ES" b="1" i="1" noProof="0" dirty="0">
              <a:latin typeface="Arial" panose="020B0604020202020204" pitchFamily="34" charset="0"/>
              <a:cs typeface="Arial" panose="020B0604020202020204" pitchFamily="34" charset="0"/>
            </a:endParaRPr>
          </a:p>
          <a:p>
            <a:pPr marL="0" marR="0" lvl="0" indent="0" algn="l" rtl="0">
              <a:lnSpc>
                <a:spcPct val="115000"/>
              </a:lnSpc>
              <a:spcBef>
                <a:spcPts val="6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variable de identificación incluirían? (</a:t>
            </a:r>
            <a:r>
              <a:rPr lang="es-ES" sz="1200" i="1" noProof="0" dirty="0">
                <a:latin typeface="Arial" panose="020B0604020202020204" pitchFamily="34" charset="0"/>
                <a:ea typeface="Times New Roman"/>
                <a:cs typeface="Arial" panose="020B0604020202020204" pitchFamily="34" charset="0"/>
                <a:sym typeface="Times New Roman"/>
              </a:rPr>
              <a:t>normalmente 1 variable</a:t>
            </a:r>
            <a:r>
              <a:rPr lang="es-ES" sz="120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recibidas de </a:t>
            </a:r>
            <a:r>
              <a:rPr lang="es-ES" sz="1200" b="0" u="none" noProof="0" dirty="0">
                <a:latin typeface="Arial" panose="020B0604020202020204" pitchFamily="34" charset="0"/>
                <a:ea typeface="Times New Roman"/>
                <a:cs typeface="Arial" panose="020B0604020202020204" pitchFamily="34" charset="0"/>
                <a:sym typeface="Times New Roman"/>
              </a:rPr>
              <a:t>la</a:t>
            </a:r>
            <a:r>
              <a:rPr lang="es-ES" sz="1200" b="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i="1" noProof="0" dirty="0">
                <a:latin typeface="Arial" panose="020B0604020202020204" pitchFamily="34" charset="0"/>
                <a:ea typeface="Times New Roman"/>
                <a:cs typeface="Arial" panose="020B0604020202020204" pitchFamily="34" charset="0"/>
                <a:sym typeface="Times New Roman"/>
              </a:rPr>
              <a:t>Respuesta:</a:t>
            </a:r>
            <a:r>
              <a:rPr lang="es-ES" sz="1200" i="1" noProof="0" dirty="0">
                <a:latin typeface="Arial" panose="020B0604020202020204" pitchFamily="34" charset="0"/>
                <a:ea typeface="Times New Roman"/>
                <a:cs typeface="Arial" panose="020B0604020202020204" pitchFamily="34" charset="0"/>
                <a:sym typeface="Times New Roman"/>
              </a:rPr>
              <a:t> Nombre del caso, iniciales, número de identificación, número de historia clínica. Las direcciones y los números de teléfono también pueden considerarse datos identificativos.</a:t>
            </a:r>
            <a:endParaRPr lang="es-ES" sz="1200" b="0" i="1"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variables demográficas incluiría? Limítese a las más importantes. </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a:t>
            </a:r>
            <a:r>
              <a:rPr lang="es-ES" sz="1200" b="0" u="none" noProof="0" dirty="0">
                <a:latin typeface="Arial" panose="020B0604020202020204" pitchFamily="34" charset="0"/>
                <a:ea typeface="Times New Roman"/>
                <a:cs typeface="Arial" panose="020B0604020202020204" pitchFamily="34" charset="0"/>
                <a:sym typeface="Times New Roman"/>
              </a:rPr>
              <a:t>la</a:t>
            </a:r>
            <a:r>
              <a:rPr lang="es-ES" sz="1200" b="0" noProof="0" dirty="0">
                <a:latin typeface="Arial" panose="020B0604020202020204" pitchFamily="34" charset="0"/>
                <a:ea typeface="Times New Roman"/>
                <a:cs typeface="Arial" panose="020B0604020202020204" pitchFamily="34" charset="0"/>
                <a:sym typeface="Times New Roman"/>
              </a:rPr>
              <a:t>(s) respuesta(s</a:t>
            </a:r>
            <a:r>
              <a:rPr lang="es-ES" sz="1200" b="0" i="0" noProof="0" dirty="0">
                <a:latin typeface="Arial" panose="020B0604020202020204" pitchFamily="34" charset="0"/>
                <a:ea typeface="Times New Roman"/>
                <a:cs typeface="Arial" panose="020B0604020202020204" pitchFamily="34" charset="0"/>
                <a:sym typeface="Times New Roman"/>
              </a:rPr>
              <a:t>).</a:t>
            </a:r>
            <a:r>
              <a:rPr lang="es-ES" sz="1200" b="0" noProof="0" dirty="0">
                <a:latin typeface="Arial" panose="020B0604020202020204" pitchFamily="34" charset="0"/>
                <a:ea typeface="Times New Roman"/>
                <a:cs typeface="Arial" panose="020B0604020202020204" pitchFamily="34" charset="0"/>
                <a:sym typeface="Times New Roman"/>
              </a:rPr>
              <a:t>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i="1" noProof="0" dirty="0">
                <a:latin typeface="Arial" panose="020B0604020202020204" pitchFamily="34" charset="0"/>
                <a:ea typeface="Times New Roman"/>
                <a:cs typeface="Arial" panose="020B0604020202020204" pitchFamily="34" charset="0"/>
                <a:sym typeface="Times New Roman"/>
              </a:rPr>
              <a:t>Respuesta:</a:t>
            </a:r>
            <a:r>
              <a:rPr lang="es-ES" sz="1200" i="1" noProof="0" dirty="0">
                <a:latin typeface="Arial" panose="020B0604020202020204" pitchFamily="34" charset="0"/>
                <a:ea typeface="Times New Roman"/>
                <a:cs typeface="Arial" panose="020B0604020202020204" pitchFamily="34" charset="0"/>
                <a:sym typeface="Times New Roman"/>
              </a:rPr>
              <a:t> Edad, sexo, ocasionalmente ocupación o grupo étnico, si es relevante; para animales, raza, especie y localización.</a:t>
            </a:r>
            <a:endParaRPr lang="es-ES" sz="1200" b="0" i="1"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Pregunta: </a:t>
            </a:r>
            <a:r>
              <a:rPr lang="es-ES" sz="1200" noProof="0" dirty="0">
                <a:latin typeface="Arial" panose="020B0604020202020204" pitchFamily="34" charset="0"/>
                <a:ea typeface="Times New Roman"/>
                <a:cs typeface="Arial" panose="020B0604020202020204" pitchFamily="34" charset="0"/>
                <a:sym typeface="Times New Roman"/>
              </a:rPr>
              <a:t>¿Cómo se puede anonimizar una dirección? </a:t>
            </a:r>
          </a:p>
          <a:p>
            <a:pPr marL="0" marR="0" lvl="0" indent="0" algn="l" rtl="0">
              <a:lnSpc>
                <a:spcPct val="115000"/>
              </a:lnSpc>
              <a:spcBef>
                <a:spcPts val="600"/>
              </a:spcBef>
              <a:spcAft>
                <a:spcPts val="0"/>
              </a:spcAft>
              <a:buFont typeface="Wingdings" panose="05000000000000000000" pitchFamily="2" charset="2"/>
              <a:buNone/>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a:t>
            </a:r>
            <a:r>
              <a:rPr lang="es-ES" sz="1200" b="0" u="none" noProof="0" dirty="0">
                <a:latin typeface="Arial" panose="020B0604020202020204" pitchFamily="34" charset="0"/>
                <a:ea typeface="Times New Roman"/>
                <a:cs typeface="Arial" panose="020B0604020202020204" pitchFamily="34" charset="0"/>
                <a:sym typeface="Times New Roman"/>
              </a:rPr>
              <a:t>la</a:t>
            </a:r>
            <a:r>
              <a:rPr lang="es-ES" sz="1200" b="0" noProof="0" dirty="0">
                <a:latin typeface="Arial" panose="020B0604020202020204" pitchFamily="34" charset="0"/>
                <a:ea typeface="Times New Roman"/>
                <a:cs typeface="Arial" panose="020B0604020202020204" pitchFamily="34" charset="0"/>
                <a:sym typeface="Times New Roman"/>
              </a:rPr>
              <a:t>(s) respuesta(s). </a:t>
            </a:r>
            <a:r>
              <a:rPr lang="es-ES" sz="1200" b="1" i="1" noProof="0" dirty="0">
                <a:latin typeface="Arial" panose="020B0604020202020204" pitchFamily="34" charset="0"/>
                <a:ea typeface="Times New Roman"/>
                <a:cs typeface="Arial" panose="020B0604020202020204" pitchFamily="34" charset="0"/>
                <a:sym typeface="Times New Roman"/>
              </a:rPr>
              <a:t>Respuesta:</a:t>
            </a:r>
            <a:r>
              <a:rPr lang="es-ES" sz="1200" i="1" noProof="0" dirty="0">
                <a:latin typeface="Arial" panose="020B0604020202020204" pitchFamily="34" charset="0"/>
                <a:ea typeface="Times New Roman"/>
                <a:cs typeface="Arial" panose="020B0604020202020204" pitchFamily="34" charset="0"/>
                <a:sym typeface="Times New Roman"/>
              </a:rPr>
              <a:t> Convertir la dirección en coordenadas geográficas, como longitud/latitud.</a:t>
            </a:r>
            <a:endParaRPr lang="es-ES" i="1"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variables clínicas incluiría?</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a:t>
            </a:r>
            <a:r>
              <a:rPr lang="es-ES" sz="1200" b="0" u="none" noProof="0" dirty="0">
                <a:latin typeface="Arial" panose="020B0604020202020204" pitchFamily="34" charset="0"/>
                <a:ea typeface="Times New Roman"/>
                <a:cs typeface="Arial" panose="020B0604020202020204" pitchFamily="34" charset="0"/>
                <a:sym typeface="Times New Roman"/>
              </a:rPr>
              <a:t>la</a:t>
            </a:r>
            <a:r>
              <a:rPr lang="es-ES" sz="1200" b="0" noProof="0" dirty="0">
                <a:latin typeface="Arial" panose="020B0604020202020204" pitchFamily="34" charset="0"/>
                <a:ea typeface="Times New Roman"/>
                <a:cs typeface="Arial" panose="020B0604020202020204" pitchFamily="34" charset="0"/>
                <a:sym typeface="Times New Roman"/>
              </a:rPr>
              <a:t>(s) respuesta(s</a:t>
            </a:r>
            <a:r>
              <a:rPr lang="es-ES" sz="1200" b="1" i="1" noProof="0" dirty="0">
                <a:latin typeface="Arial" panose="020B0604020202020204" pitchFamily="34" charset="0"/>
                <a:ea typeface="Times New Roman"/>
                <a:cs typeface="Arial" panose="020B0604020202020204" pitchFamily="34" charset="0"/>
                <a:sym typeface="Times New Roman"/>
              </a:rPr>
              <a:t>)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b="1" i="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Fecha de aparición de los síntomas, presencia de síntomas clave, a veces desenlace (por ejemplo, vivo, hospitalizado, muerto), confirmación de laboratorio, categoría de definición del caso (confirmado, sospechoso, etc.) </a:t>
            </a:r>
            <a:r>
              <a:rPr lang="es-ES" sz="1200" b="1"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La información sobre factores de riesgo variará según la enfermedad, el entorno, la población, etc.</a:t>
            </a:r>
          </a:p>
          <a:p>
            <a:pPr marL="0" marR="0" lvl="0" indent="0" algn="l" rtl="0">
              <a:lnSpc>
                <a:spcPct val="115000"/>
              </a:lnSpc>
              <a:spcBef>
                <a:spcPts val="1200"/>
              </a:spcBef>
              <a:spcAft>
                <a:spcPts val="0"/>
              </a:spcAft>
              <a:buFont typeface="Wingdings" panose="05000000000000000000" pitchFamily="2" charset="2"/>
              <a:buNone/>
            </a:pPr>
            <a:endParaRPr lang="es-ES" sz="1200" b="0" noProof="0" dirty="0">
              <a:effectLst/>
              <a:latin typeface="Arial" panose="020B0604020202020204" pitchFamily="34" charset="0"/>
              <a:ea typeface="+mn-ea"/>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En conclusión, una lista de casos pretende ser un resumen simple. Limítela a la información más importante. </a:t>
            </a:r>
            <a:r>
              <a:rPr lang="es-ES" sz="1200" b="1" noProof="0" dirty="0">
                <a:latin typeface="Arial" panose="020B0604020202020204" pitchFamily="34" charset="0"/>
                <a:ea typeface="Times New Roman"/>
                <a:cs typeface="Arial" panose="020B0604020202020204" pitchFamily="34" charset="0"/>
                <a:sym typeface="Times New Roman"/>
              </a:rPr>
              <a:t>&lt;CLICK&gt; ¡Manténgala simple!</a:t>
            </a:r>
            <a:endParaRPr lang="es-ES" noProof="0" dirty="0">
              <a:latin typeface="Arial" panose="020B060402020202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fld id="{42EEDCD9-FD17-4515-BD2E-02F35F097F6A}" type="slidenum">
              <a:rPr lang="en-US" smtClean="0"/>
              <a:t>37</a:t>
            </a:fld>
            <a:endParaRPr lang="en-US"/>
          </a:p>
        </p:txBody>
      </p:sp>
    </p:spTree>
    <p:extLst>
      <p:ext uri="{BB962C8B-B14F-4D97-AF65-F5344CB8AC3E}">
        <p14:creationId xmlns:p14="http://schemas.microsoft.com/office/powerpoint/2010/main" val="17161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s-ES" b="1" i="1" noProof="0" dirty="0">
                <a:latin typeface="Arial" panose="020B0604020202020204" pitchFamily="34" charset="0"/>
                <a:cs typeface="Arial" panose="020B0604020202020204" pitchFamily="34" charset="0"/>
              </a:rPr>
              <a:t>Lea la pregunta en voz alta y pida opiniones antes de pasar a la siguiente diapositiva. </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Pregunte: </a:t>
            </a:r>
            <a:r>
              <a:rPr lang="es-ES" noProof="0" dirty="0">
                <a:latin typeface="Arial" panose="020B0604020202020204" pitchFamily="34" charset="0"/>
                <a:cs typeface="Arial" panose="020B0604020202020204" pitchFamily="34" charset="0"/>
              </a:rPr>
              <a:t>¿Cómo pueden adaptarse las listas de casos al enfoque de Una Sola Salud?</a:t>
            </a:r>
          </a:p>
          <a:p>
            <a:pPr marL="171450" indent="-171450">
              <a:buFont typeface="Wingdings" panose="05000000000000000000" pitchFamily="2" charset="2"/>
              <a:buChar char="§"/>
            </a:pPr>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Acuse recibo de </a:t>
            </a:r>
            <a:r>
              <a:rPr lang="es-ES" b="0" u="none" noProof="0" dirty="0">
                <a:latin typeface="Arial" panose="020B0604020202020204" pitchFamily="34" charset="0"/>
                <a:cs typeface="Arial" panose="020B0604020202020204" pitchFamily="34" charset="0"/>
              </a:rPr>
              <a:t>la</a:t>
            </a:r>
            <a:r>
              <a:rPr lang="es-ES" noProof="0" dirty="0">
                <a:latin typeface="Arial" panose="020B0604020202020204" pitchFamily="34" charset="0"/>
                <a:cs typeface="Arial" panose="020B0604020202020204" pitchFamily="34" charset="0"/>
              </a:rPr>
              <a:t>(s) respuesta(s).</a:t>
            </a:r>
          </a:p>
          <a:p>
            <a:pPr marL="0" indent="0">
              <a:buFont typeface="Wingdings" panose="05000000000000000000" pitchFamily="2" charset="2"/>
              <a:buNone/>
            </a:pPr>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noProof="0" dirty="0">
                <a:latin typeface="Arial" panose="020B0604020202020204" pitchFamily="34" charset="0"/>
                <a:cs typeface="Arial" panose="020B0604020202020204" pitchFamily="34" charset="0"/>
              </a:rPr>
              <a:t>Al elaborar una lista de casos, puede considerar la posibilidad de agregar variables de exposición ambiental o animal que estén fuertemente asociadas con la enfermedad. Algunos ejemplos son las visitas a granjas, las mordeduras de animales o nadar en cuerpos de agua. También puede considerar agregar variables relacionadas con la ubicación, si hay una región geográfica o un clima específicos asociados con la presunta enfermedad. Algunos ejemplos son los viajes recientes o el contacto con personas que hayan viajado recientemente.    </a:t>
            </a:r>
          </a:p>
          <a:p>
            <a:r>
              <a:rPr lang="es-ES" noProof="0" dirty="0">
                <a:latin typeface="Arial" panose="020B0604020202020204" pitchFamily="34" charset="0"/>
                <a:cs typeface="Arial" panose="020B0604020202020204" pitchFamily="34" charset="0"/>
              </a:rPr>
              <a:t> </a:t>
            </a: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Pregunte: </a:t>
            </a:r>
            <a:r>
              <a:rPr lang="es-ES" noProof="0" dirty="0">
                <a:latin typeface="Arial" panose="020B0604020202020204" pitchFamily="34" charset="0"/>
                <a:cs typeface="Arial" panose="020B0604020202020204" pitchFamily="34" charset="0"/>
              </a:rPr>
              <a:t>¿Cuáles son las ventajas de utilizar el enfoque Una Sola Salud?</a:t>
            </a:r>
          </a:p>
          <a:p>
            <a:pPr marL="171450" indent="-171450">
              <a:buFont typeface="Wingdings" panose="05000000000000000000" pitchFamily="2" charset="2"/>
              <a:buChar char="§"/>
            </a:pPr>
            <a:endParaRPr lang="es-ES"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b="1" u="sng" noProof="0" dirty="0">
                <a:latin typeface="Arial" panose="020B0604020202020204" pitchFamily="34" charset="0"/>
                <a:cs typeface="Arial" panose="020B0604020202020204" pitchFamily="34" charset="0"/>
              </a:rPr>
              <a:t>Acuse recibo de </a:t>
            </a:r>
            <a:r>
              <a:rPr lang="es-ES" b="0" u="none" noProof="0" dirty="0">
                <a:latin typeface="Arial" panose="020B0604020202020204" pitchFamily="34" charset="0"/>
                <a:cs typeface="Arial" panose="020B0604020202020204" pitchFamily="34" charset="0"/>
              </a:rPr>
              <a:t>la</a:t>
            </a:r>
            <a:r>
              <a:rPr lang="es-ES" noProof="0" dirty="0">
                <a:latin typeface="Arial" panose="020B0604020202020204" pitchFamily="34" charset="0"/>
                <a:cs typeface="Arial" panose="020B0604020202020204" pitchFamily="34" charset="0"/>
              </a:rPr>
              <a:t>(s) respuesta(s).</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s-ES"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b="1" u="sng" noProof="0" dirty="0">
                <a:latin typeface="Arial" panose="020B0604020202020204" pitchFamily="34" charset="0"/>
                <a:cs typeface="Arial" panose="020B0604020202020204" pitchFamily="34" charset="0"/>
              </a:rPr>
              <a:t>Diga: </a:t>
            </a:r>
            <a:r>
              <a:rPr lang="es-ES" b="0" u="none" noProof="0" dirty="0">
                <a:latin typeface="Arial" panose="020B0604020202020204" pitchFamily="34" charset="0"/>
                <a:cs typeface="Arial" panose="020B0604020202020204" pitchFamily="34" charset="0"/>
              </a:rPr>
              <a:t>Agregar factores de riesgo potenciales a la lista de casos puede </a:t>
            </a:r>
            <a:r>
              <a:rPr lang="es-ES" noProof="0" dirty="0">
                <a:latin typeface="Arial" panose="020B0604020202020204" pitchFamily="34" charset="0"/>
                <a:cs typeface="Arial" panose="020B0604020202020204" pitchFamily="34" charset="0"/>
              </a:rPr>
              <a:t>ayudarle a identificar factores de riesgo potenciales que los casos tienen en común, lo cual es útil para la fase de generación de hipótesis en un brote, que se tratará más adelante en este curso. </a:t>
            </a:r>
            <a:endParaRPr lang="es-ES" noProof="0" dirty="0"/>
          </a:p>
          <a:p>
            <a:endParaRPr lang="es-ES" noProof="0" dirty="0"/>
          </a:p>
        </p:txBody>
      </p:sp>
      <p:sp>
        <p:nvSpPr>
          <p:cNvPr id="4" name="Slide Number Placeholder 3"/>
          <p:cNvSpPr>
            <a:spLocks noGrp="1"/>
          </p:cNvSpPr>
          <p:nvPr>
            <p:ph type="sldNum" sz="quarter" idx="5"/>
          </p:nvPr>
        </p:nvSpPr>
        <p:spPr/>
        <p:txBody>
          <a:bodyPr/>
          <a:lstStyle/>
          <a:p>
            <a:fld id="{42EEDCD9-FD17-4515-BD2E-02F35F097F6A}" type="slidenum">
              <a:rPr lang="en-US" smtClean="0"/>
              <a:t>38</a:t>
            </a:fld>
            <a:endParaRPr lang="en-US"/>
          </a:p>
        </p:txBody>
      </p:sp>
    </p:spTree>
    <p:extLst>
      <p:ext uri="{BB962C8B-B14F-4D97-AF65-F5344CB8AC3E}">
        <p14:creationId xmlns:p14="http://schemas.microsoft.com/office/powerpoint/2010/main" val="17036128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lvl="0" indent="0" algn="l" rtl="0">
              <a:spcBef>
                <a:spcPts val="0"/>
              </a:spcBef>
              <a:spcAft>
                <a:spcPts val="0"/>
              </a:spcAft>
              <a:buNone/>
            </a:pPr>
            <a:endParaRPr lang="es-GT" b="1" noProof="0"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Pida a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los participantes que vayan a su "Cuaderno de ejercicios del participante" para realizar el </a:t>
            </a:r>
            <a:r>
              <a:rPr lang="es-GT" sz="1200" b="1" i="0" u="none" kern="1200" noProof="0" dirty="0">
                <a:solidFill>
                  <a:srgbClr val="000000"/>
                </a:solidFill>
                <a:effectLst/>
                <a:latin typeface="Arial Bold" panose="020B0704020202020204" pitchFamily="34" charset="0"/>
                <a:ea typeface="MS PGothic" panose="020B0600070205080204" pitchFamily="34" charset="-128"/>
                <a:cs typeface="Arial" panose="020B0604020202020204" pitchFamily="34" charset="0"/>
              </a:rPr>
              <a:t>ejercicio titulado</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b="1" i="0" u="none" noProof="0" dirty="0">
                <a:effectLst/>
                <a:latin typeface="Arial" panose="020B0604020202020204" pitchFamily="34" charset="0"/>
                <a:ea typeface="Times New Roman" panose="02020603050405020304" pitchFamily="18" charset="0"/>
                <a:cs typeface="Arial" panose="020B0604020202020204" pitchFamily="34" charset="0"/>
              </a:rPr>
              <a:t>Elaborar una lista de casos</a:t>
            </a:r>
          </a:p>
          <a:p>
            <a:pPr marL="0" lvl="0" indent="0" algn="l" rtl="0">
              <a:spcBef>
                <a:spcPts val="0"/>
              </a:spcBef>
              <a:spcAft>
                <a:spcPts val="0"/>
              </a:spcAft>
              <a:buFont typeface="Wingdings" panose="05000000000000000000" pitchFamily="2" charset="2"/>
              <a:buNone/>
            </a:pPr>
            <a:endParaRPr lang="es-GT" b="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v"/>
            </a:pPr>
            <a:r>
              <a:rPr lang="es-GT" b="1" i="1" noProof="0" dirty="0">
                <a:latin typeface="Arial" panose="020B0604020202020204" pitchFamily="34" charset="0"/>
                <a:cs typeface="Arial" panose="020B0604020202020204" pitchFamily="34" charset="0"/>
              </a:rPr>
              <a:t>Tiempo total: 25 minutos (15 minutos para crear la lista de casos, 10 minutos para discutir). </a:t>
            </a:r>
            <a:r>
              <a:rPr lang="es-GT" sz="1200" b="1" i="1" noProof="0" dirty="0">
                <a:latin typeface="Arial" panose="020B0604020202020204" pitchFamily="34" charset="0"/>
                <a:cs typeface="Arial" panose="020B0604020202020204" pitchFamily="34" charset="0"/>
              </a:rPr>
              <a:t>&lt;CLICK&gt; para ver las instrucciones en la siguiente diapositiva.</a:t>
            </a:r>
          </a:p>
          <a:p>
            <a:pPr>
              <a:spcBef>
                <a:spcPts val="1245"/>
              </a:spcBef>
              <a:spcAft>
                <a:spcPts val="622"/>
              </a:spcAft>
            </a:pPr>
            <a:endParaRPr lang="en-US" sz="1200" b="1" dirty="0">
              <a:solidFill>
                <a:srgbClr val="000000"/>
              </a:solidFill>
              <a:latin typeface="Arial" panose="020B0604020202020204" pitchFamily="34" charset="0"/>
              <a:ea typeface="MS PGothic" panose="020B0600070205080204" pitchFamily="34" charset="-128"/>
              <a:cs typeface="Arial" panose="020B0604020202020204" pitchFamily="34" charset="0"/>
            </a:endParaRPr>
          </a:p>
          <a:p>
            <a:pPr>
              <a:defRPr/>
            </a:pPr>
            <a:endParaRPr lang="en-US" b="1" dirty="0"/>
          </a:p>
        </p:txBody>
      </p:sp>
      <p:sp>
        <p:nvSpPr>
          <p:cNvPr id="4" name="Slide Number Placeholder 3"/>
          <p:cNvSpPr>
            <a:spLocks noGrp="1"/>
          </p:cNvSpPr>
          <p:nvPr>
            <p:ph type="sldNum" sz="quarter" idx="5"/>
          </p:nvPr>
        </p:nvSpPr>
        <p:spPr/>
        <p:txBody>
          <a:bodyPr/>
          <a:lstStyle/>
          <a:p>
            <a:fld id="{2EB32458-B0FD-4E0D-A69A-149897CA0BBB}" type="slidenum">
              <a:rPr lang="en-US" smtClean="0"/>
              <a:t>39</a:t>
            </a:fld>
            <a:endParaRPr lang="en-US"/>
          </a:p>
        </p:txBody>
      </p:sp>
    </p:spTree>
    <p:extLst>
      <p:ext uri="{BB962C8B-B14F-4D97-AF65-F5344CB8AC3E}">
        <p14:creationId xmlns:p14="http://schemas.microsoft.com/office/powerpoint/2010/main" val="3804376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 </a:t>
            </a:r>
          </a:p>
          <a:p>
            <a:pPr marL="171450" indent="-171450">
              <a:buFont typeface="Arial" panose="020B0604020202020204" pitchFamily="34" charset="0"/>
              <a:buChar char="•"/>
            </a:pPr>
            <a:endParaRPr lang="es-ES" b="1" i="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Lee </a:t>
            </a:r>
            <a:r>
              <a:rPr lang="es-ES" b="0" i="0" noProof="0" dirty="0">
                <a:latin typeface="Arial" panose="020B0604020202020204" pitchFamily="34" charset="0"/>
                <a:cs typeface="Arial" panose="020B0604020202020204" pitchFamily="34" charset="0"/>
              </a:rPr>
              <a:t>la pregunta en voz alta. </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0" i="0" noProof="0" dirty="0">
                <a:latin typeface="Arial" panose="020B0604020202020204" pitchFamily="34" charset="0"/>
                <a:cs typeface="Arial" panose="020B0604020202020204" pitchFamily="34" charset="0"/>
              </a:rPr>
              <a:t>Pida voluntarios que compartan sus respuestas. </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Permita </a:t>
            </a:r>
            <a:r>
              <a:rPr lang="es-ES" b="0" i="0" noProof="0" dirty="0">
                <a:latin typeface="Arial" panose="020B0604020202020204" pitchFamily="34" charset="0"/>
                <a:cs typeface="Arial" panose="020B0604020202020204" pitchFamily="34" charset="0"/>
              </a:rPr>
              <a:t>una discusión de 5 minutos. </a:t>
            </a:r>
            <a:r>
              <a:rPr lang="es-ES" b="1" i="0" noProof="0" dirty="0">
                <a:latin typeface="Arial" panose="020B0604020202020204" pitchFamily="34" charset="0"/>
                <a:cs typeface="Arial" panose="020B0604020202020204" pitchFamily="34" charset="0"/>
              </a:rPr>
              <a:t>&lt;CLICK&gt; </a:t>
            </a:r>
            <a:r>
              <a:rPr lang="es-ES" b="0" i="0" noProof="0" dirty="0">
                <a:latin typeface="Arial" panose="020B0604020202020204" pitchFamily="34" charset="0"/>
                <a:cs typeface="Arial" panose="020B0604020202020204" pitchFamily="34" charset="0"/>
              </a:rPr>
              <a:t>para avanzar a la siguiente diapositiva con la respuesta.</a:t>
            </a:r>
          </a:p>
        </p:txBody>
      </p:sp>
      <p:sp>
        <p:nvSpPr>
          <p:cNvPr id="4" name="Slide Number Placeholder 3"/>
          <p:cNvSpPr>
            <a:spLocks noGrp="1"/>
          </p:cNvSpPr>
          <p:nvPr>
            <p:ph type="sldNum" sz="quarter" idx="5"/>
          </p:nvPr>
        </p:nvSpPr>
        <p:spPr/>
        <p:txBody>
          <a:bodyPr/>
          <a:lstStyle/>
          <a:p>
            <a:fld id="{064EA7F3-87C3-4B9C-A326-5DF204C82D74}" type="slidenum">
              <a:rPr lang="en-US" smtClean="0"/>
              <a:t>4</a:t>
            </a:fld>
            <a:endParaRPr lang="en-US"/>
          </a:p>
        </p:txBody>
      </p:sp>
    </p:spTree>
    <p:extLst>
      <p:ext uri="{BB962C8B-B14F-4D97-AF65-F5344CB8AC3E}">
        <p14:creationId xmlns:p14="http://schemas.microsoft.com/office/powerpoint/2010/main" val="27341179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lvl="0" indent="0" algn="l" rtl="0">
              <a:spcBef>
                <a:spcPts val="0"/>
              </a:spcBef>
              <a:spcAft>
                <a:spcPts val="0"/>
              </a:spcAft>
              <a:buNone/>
            </a:pPr>
            <a:endParaRPr lang="es-GT" b="1"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s-GT" b="1" noProof="0" dirty="0">
                <a:latin typeface="Arial" panose="020B0604020202020204" pitchFamily="34" charset="0"/>
                <a:cs typeface="Arial" panose="020B0604020202020204" pitchFamily="34" charset="0"/>
              </a:rPr>
              <a:t>Ejercicio: Elaborar una lista de casos</a:t>
            </a:r>
            <a:endParaRPr lang="es-GT"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GT" b="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v"/>
            </a:pPr>
            <a:r>
              <a:rPr lang="es-GT" b="1" i="1" noProof="0" dirty="0">
                <a:latin typeface="Arial" panose="020B0604020202020204" pitchFamily="34" charset="0"/>
                <a:cs typeface="Arial" panose="020B0604020202020204" pitchFamily="34" charset="0"/>
              </a:rPr>
              <a:t>Tiempo total: 25 minutos (15 minutos para crear la lista de casos, 10 minutos para discutir)</a:t>
            </a:r>
          </a:p>
          <a:p>
            <a:pPr marL="0" lvl="0" indent="0" algn="l" rtl="0">
              <a:spcBef>
                <a:spcPts val="360"/>
              </a:spcBef>
              <a:spcAft>
                <a:spcPts val="0"/>
              </a:spcAft>
              <a:buNone/>
            </a:pPr>
            <a:endParaRPr lang="es-GT" b="1" i="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v"/>
            </a:pPr>
            <a:r>
              <a:rPr lang="es-GT" b="1" i="1" noProof="0" dirty="0">
                <a:latin typeface="Arial" panose="020B0604020202020204" pitchFamily="34" charset="0"/>
                <a:cs typeface="Arial" panose="020B0604020202020204" pitchFamily="34" charset="0"/>
              </a:rPr>
              <a:t>Siga estos pasos para facilitar el ejercicio:</a:t>
            </a:r>
          </a:p>
          <a:p>
            <a:pPr marL="685800" lvl="1" indent="-228600" algn="l" rtl="0">
              <a:spcBef>
                <a:spcPts val="360"/>
              </a:spcBef>
              <a:spcAft>
                <a:spcPts val="0"/>
              </a:spcAft>
              <a:buClr>
                <a:schemeClr val="dk1"/>
              </a:buClr>
              <a:buSzPts val="1200"/>
              <a:buFont typeface="Calibri"/>
              <a:buAutoNum type="arabicPeriod"/>
            </a:pPr>
            <a:r>
              <a:rPr lang="es-GT" b="1" i="1" noProof="0" dirty="0">
                <a:latin typeface="Arial" panose="020B0604020202020204" pitchFamily="34" charset="0"/>
                <a:cs typeface="Arial" panose="020B0604020202020204" pitchFamily="34" charset="0"/>
              </a:rPr>
              <a:t>Dirija a los participantes a la table en blanco y al registro del centro de salud que utilizarán para este ejercicio.</a:t>
            </a:r>
          </a:p>
          <a:p>
            <a:pPr marL="685800" lvl="1" indent="-228600" algn="l" rtl="0">
              <a:spcBef>
                <a:spcPts val="360"/>
              </a:spcBef>
              <a:spcAft>
                <a:spcPts val="0"/>
              </a:spcAft>
              <a:buClr>
                <a:schemeClr val="dk1"/>
              </a:buClr>
              <a:buSzPts val="1200"/>
              <a:buFont typeface="Calibri"/>
              <a:buAutoNum type="arabicPeriod"/>
            </a:pPr>
            <a:r>
              <a:rPr lang="es-GT" b="1" i="1" noProof="0" dirty="0">
                <a:latin typeface="Arial" panose="020B0604020202020204" pitchFamily="34" charset="0"/>
                <a:cs typeface="Arial" panose="020B0604020202020204" pitchFamily="34" charset="0"/>
              </a:rPr>
              <a:t>Pida a un participante que lea las instrucciones en voz alta.</a:t>
            </a:r>
          </a:p>
          <a:p>
            <a:pPr marL="685800" lvl="1" indent="-228600" algn="l" rtl="0">
              <a:spcBef>
                <a:spcPts val="360"/>
              </a:spcBef>
              <a:spcAft>
                <a:spcPts val="0"/>
              </a:spcAft>
              <a:buClr>
                <a:schemeClr val="dk1"/>
              </a:buClr>
              <a:buSzPts val="1200"/>
              <a:buFont typeface="Calibri"/>
              <a:buAutoNum type="arabicPeriod"/>
            </a:pPr>
            <a:r>
              <a:rPr lang="es-GT" b="1" i="1" noProof="0" dirty="0">
                <a:latin typeface="Arial" panose="020B0604020202020204" pitchFamily="34" charset="0"/>
                <a:cs typeface="Arial" panose="020B0604020202020204" pitchFamily="34" charset="0"/>
              </a:rPr>
              <a:t>Divida la clase en 3 grupos y pida a cada grupo que elabore una lista de casos sobre una enfermedad diferente.</a:t>
            </a:r>
          </a:p>
          <a:p>
            <a:pPr marL="685800" lvl="1" indent="-228600" algn="l" rtl="0">
              <a:spcBef>
                <a:spcPts val="360"/>
              </a:spcBef>
              <a:spcAft>
                <a:spcPts val="0"/>
              </a:spcAft>
              <a:buClr>
                <a:schemeClr val="dk1"/>
              </a:buClr>
              <a:buSzPts val="1200"/>
              <a:buFont typeface="Calibri"/>
              <a:buAutoNum type="arabicPeriod"/>
            </a:pPr>
            <a:r>
              <a:rPr lang="es-GT" b="1" i="1" noProof="0" dirty="0">
                <a:latin typeface="Arial" panose="020B0604020202020204" pitchFamily="34" charset="0"/>
                <a:cs typeface="Arial" panose="020B0604020202020204" pitchFamily="34" charset="0"/>
              </a:rPr>
              <a:t>Haz hincapié en el consejo: no es necesario que utilicen todas las columnas de la tabla en blanco.</a:t>
            </a:r>
          </a:p>
          <a:p>
            <a:pPr marL="685800" lvl="1" indent="-228600" algn="l" rtl="0">
              <a:spcBef>
                <a:spcPts val="360"/>
              </a:spcBef>
              <a:spcAft>
                <a:spcPts val="0"/>
              </a:spcAft>
              <a:buClr>
                <a:schemeClr val="dk1"/>
              </a:buClr>
              <a:buSzPts val="1200"/>
              <a:buFont typeface="Calibri"/>
              <a:buAutoNum type="arabicPeriod"/>
            </a:pPr>
            <a:r>
              <a:rPr lang="es-GT" b="1" i="1" noProof="0" dirty="0">
                <a:latin typeface="Arial" panose="020B0604020202020204" pitchFamily="34" charset="0"/>
                <a:cs typeface="Arial" panose="020B0604020202020204" pitchFamily="34" charset="0"/>
              </a:rPr>
              <a:t>Pida a los participantes que trabajen durante 10 minutos.</a:t>
            </a:r>
          </a:p>
          <a:p>
            <a:pPr marL="228600" lvl="0" indent="-152400" algn="l" rtl="0">
              <a:spcBef>
                <a:spcPts val="360"/>
              </a:spcBef>
              <a:spcAft>
                <a:spcPts val="0"/>
              </a:spcAft>
              <a:buClr>
                <a:schemeClr val="dk1"/>
              </a:buClr>
              <a:buSzPts val="1200"/>
              <a:buFont typeface="Calibri"/>
              <a:buNone/>
            </a:pPr>
            <a:endParaRPr lang="en-GB" b="1" dirty="0"/>
          </a:p>
          <a:p>
            <a:endParaRPr lang="en-US" dirty="0"/>
          </a:p>
        </p:txBody>
      </p:sp>
      <p:sp>
        <p:nvSpPr>
          <p:cNvPr id="4" name="Slide Number Placeholder 3"/>
          <p:cNvSpPr>
            <a:spLocks noGrp="1"/>
          </p:cNvSpPr>
          <p:nvPr>
            <p:ph type="sldNum" sz="quarter" idx="5"/>
          </p:nvPr>
        </p:nvSpPr>
        <p:spPr/>
        <p:txBody>
          <a:bodyPr/>
          <a:lstStyle/>
          <a:p>
            <a:fld id="{42EEDCD9-FD17-4515-BD2E-02F35F097F6A}" type="slidenum">
              <a:rPr lang="en-US" smtClean="0"/>
              <a:t>40</a:t>
            </a:fld>
            <a:endParaRPr lang="en-US"/>
          </a:p>
        </p:txBody>
      </p:sp>
    </p:spTree>
    <p:extLst>
      <p:ext uri="{BB962C8B-B14F-4D97-AF65-F5344CB8AC3E}">
        <p14:creationId xmlns:p14="http://schemas.microsoft.com/office/powerpoint/2010/main" val="41303478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30"/>
              </a:spcBef>
              <a:spcAft>
                <a:spcPts val="0"/>
              </a:spcAft>
              <a:buClrTx/>
              <a:buSzTx/>
              <a:buFontTx/>
              <a:buNone/>
              <a:tabLst/>
              <a:defRPr/>
            </a:pPr>
            <a:r>
              <a:rPr lang="es-GT" sz="1200" b="1" noProof="0" dirty="0">
                <a:latin typeface="Arial" panose="020B0604020202020204" pitchFamily="34" charset="0"/>
                <a:ea typeface="Times New Roman" panose="02020603050405020304" pitchFamily="18" charset="0"/>
                <a:cs typeface="Arial" panose="020B0604020202020204" pitchFamily="34" charset="0"/>
              </a:rPr>
              <a:t>Notas para el instructor:</a:t>
            </a:r>
          </a:p>
          <a:p>
            <a:pPr marL="0" marR="0" lvl="0" indent="0" algn="l" rtl="0">
              <a:spcBef>
                <a:spcPts val="1030"/>
              </a:spcBef>
              <a:spcAft>
                <a:spcPts val="0"/>
              </a:spcAft>
              <a:buNone/>
            </a:pPr>
            <a:endParaRPr lang="es-GT"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spcBef>
                <a:spcPts val="430"/>
              </a:spcBef>
              <a:spcAft>
                <a:spcPts val="0"/>
              </a:spcAft>
              <a:buFont typeface="Wingdings" panose="05000000000000000000" pitchFamily="2" charset="2"/>
              <a:buChar char="v"/>
            </a:pPr>
            <a:r>
              <a:rPr lang="es-GT" sz="1200" b="1" i="1" noProof="0" dirty="0">
                <a:latin typeface="Arial" panose="020B0604020202020204" pitchFamily="34" charset="0"/>
                <a:ea typeface="Times New Roman"/>
                <a:cs typeface="Arial" panose="020B0604020202020204" pitchFamily="34" charset="0"/>
                <a:sym typeface="Times New Roman"/>
              </a:rPr>
              <a:t>Solicite algunas respuestas por enfermedad. Haga clic en la diapositiva para revisar los elementos sugeridos para cada enfermedad.  En general, si está creando una lista de casos para una enfermedad específica, el nombre de la enfermedad está en el título y no tiene que repetirse en cada entrada.</a:t>
            </a:r>
          </a:p>
          <a:p>
            <a:pPr marL="0" marR="0" lvl="0" indent="0" algn="l" rtl="0">
              <a:spcBef>
                <a:spcPts val="1200"/>
              </a:spcBef>
              <a:spcAft>
                <a:spcPts val="0"/>
              </a:spcAft>
              <a:buNone/>
            </a:pPr>
            <a:endParaRPr lang="es-GT" sz="1200" b="1" noProof="0" dirty="0">
              <a:latin typeface="Arial" panose="020B0604020202020204" pitchFamily="34" charset="0"/>
              <a:ea typeface="Arial"/>
              <a:cs typeface="Arial" panose="020B0604020202020204" pitchFamily="34" charset="0"/>
              <a:sym typeface="Arial"/>
            </a:endParaRPr>
          </a:p>
          <a:p>
            <a:pPr marL="171450" marR="0" lvl="0" indent="-171450" algn="l" rtl="0">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noProof="0" dirty="0">
                <a:latin typeface="Arial" panose="020B0604020202020204" pitchFamily="34" charset="0"/>
                <a:ea typeface="Times New Roman"/>
                <a:cs typeface="Arial" panose="020B0604020202020204" pitchFamily="34" charset="0"/>
                <a:sym typeface="Times New Roman"/>
              </a:rPr>
              <a:t>¿Qué elementos (tipo de datos) ha elegido? ¿Cómo seleccionó, o  por qué los elegio?</a:t>
            </a:r>
          </a:p>
          <a:p>
            <a:pPr marL="171450" marR="0" lvl="0" indent="-171450" algn="l" rtl="0">
              <a:spcBef>
                <a:spcPts val="18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Acuse recibo de</a:t>
            </a:r>
            <a:r>
              <a:rPr lang="es-GT" sz="1200" b="0" u="none" noProof="0" dirty="0">
                <a:latin typeface="Arial" panose="020B0604020202020204" pitchFamily="34" charset="0"/>
                <a:ea typeface="Arial"/>
                <a:cs typeface="Arial" panose="020B0604020202020204" pitchFamily="34" charset="0"/>
                <a:sym typeface="Arial"/>
              </a:rPr>
              <a:t> la</a:t>
            </a:r>
            <a:r>
              <a:rPr lang="es-GT" sz="1200" b="0" noProof="0" dirty="0">
                <a:latin typeface="Arial" panose="020B0604020202020204" pitchFamily="34" charset="0"/>
                <a:ea typeface="Arial"/>
                <a:cs typeface="Arial" panose="020B0604020202020204" pitchFamily="34" charset="0"/>
                <a:sym typeface="Arial"/>
              </a:rPr>
              <a:t>(s) respuesta(s). </a:t>
            </a:r>
            <a:r>
              <a:rPr lang="es-GT" sz="1200" b="1" noProof="0" dirty="0">
                <a:latin typeface="Arial" panose="020B0604020202020204" pitchFamily="34" charset="0"/>
                <a:ea typeface="Arial"/>
                <a:cs typeface="Arial" panose="020B0604020202020204" pitchFamily="34" charset="0"/>
                <a:sym typeface="Arial"/>
              </a:rPr>
              <a:t>&lt;CLICK&gt;</a:t>
            </a:r>
          </a:p>
          <a:p>
            <a:pPr marL="171450" marR="0" lvl="0" indent="-171450" algn="l" rtl="0">
              <a:spcBef>
                <a:spcPts val="1800"/>
              </a:spcBef>
              <a:spcAft>
                <a:spcPts val="0"/>
              </a:spcAft>
              <a:buFont typeface="Wingdings" panose="05000000000000000000" pitchFamily="2" charset="2"/>
              <a:buChar char="§"/>
            </a:pPr>
            <a:endParaRPr lang="es-GT" sz="1200" b="1" noProof="0" dirty="0">
              <a:latin typeface="Arial" panose="020B0604020202020204" pitchFamily="34" charset="0"/>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GT" sz="1200" noProof="0" dirty="0">
                <a:latin typeface="Arial" panose="020B0604020202020204" pitchFamily="34" charset="0"/>
                <a:ea typeface="Times New Roman"/>
                <a:cs typeface="Arial" panose="020B0604020202020204" pitchFamily="34" charset="0"/>
                <a:sym typeface="Times New Roman"/>
              </a:rPr>
              <a:t>Pida a un voluntario del grupo que trabaja en la lista de casos para malaria que discuta los elementos seleccionados.</a:t>
            </a: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Acuse recibo de </a:t>
            </a:r>
            <a:r>
              <a:rPr lang="es-GT" sz="1200" b="0" u="none" noProof="0" dirty="0">
                <a:latin typeface="Arial" panose="020B0604020202020204" pitchFamily="34" charset="0"/>
                <a:ea typeface="Arial"/>
                <a:cs typeface="Arial" panose="020B0604020202020204" pitchFamily="34" charset="0"/>
                <a:sym typeface="Arial"/>
              </a:rPr>
              <a:t>la</a:t>
            </a:r>
            <a:r>
              <a:rPr lang="es-GT" sz="1200" b="0" noProof="0" dirty="0">
                <a:latin typeface="Arial" panose="020B0604020202020204" pitchFamily="34" charset="0"/>
                <a:ea typeface="Arial"/>
                <a:cs typeface="Arial" panose="020B0604020202020204" pitchFamily="34" charset="0"/>
                <a:sym typeface="Arial"/>
              </a:rPr>
              <a:t>(s) respuesta(s).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rtl="0">
              <a:lnSpc>
                <a:spcPct val="115000"/>
              </a:lnSpc>
              <a:spcBef>
                <a:spcPts val="600"/>
              </a:spcBef>
              <a:spcAft>
                <a:spcPts val="0"/>
              </a:spcAft>
              <a:buFont typeface="Wingdings" panose="05000000000000000000" pitchFamily="2" charset="2"/>
              <a:buChar cha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He aquí un ejemplo. </a:t>
            </a:r>
            <a:r>
              <a:rPr lang="es-GT" sz="1200" b="1" noProof="0" dirty="0">
                <a:latin typeface="Arial" panose="020B0604020202020204" pitchFamily="34" charset="0"/>
                <a:ea typeface="Times New Roman"/>
                <a:cs typeface="Arial" panose="020B0604020202020204" pitchFamily="34" charset="0"/>
                <a:sym typeface="Times New Roman"/>
              </a:rPr>
              <a:t>&lt;CLICK&gt; </a:t>
            </a:r>
            <a:endParaRPr lang="es-GT" noProof="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15000"/>
              </a:lnSpc>
              <a:spcBef>
                <a:spcPts val="1200"/>
              </a:spcBef>
              <a:spcAft>
                <a:spcPts val="0"/>
              </a:spcAft>
              <a:buClrTx/>
              <a:buSzTx/>
              <a:buFontTx/>
              <a:buNone/>
              <a:tabLst/>
              <a:defRP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noProof="0" dirty="0">
                <a:latin typeface="Arial" panose="020B0604020202020204" pitchFamily="34" charset="0"/>
                <a:ea typeface="Times New Roman"/>
                <a:cs typeface="Arial" panose="020B0604020202020204" pitchFamily="34" charset="0"/>
                <a:sym typeface="Times New Roman"/>
              </a:rPr>
              <a:t>Pida un voluntario del grupo que trabaja en la lista de casos para la neumonía para discutir los elementos seleccionados.</a:t>
            </a: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b="1" u="sng" noProof="0" dirty="0">
                <a:latin typeface="Arial" panose="020B0604020202020204" pitchFamily="34" charset="0"/>
                <a:ea typeface="Arial"/>
                <a:cs typeface="Arial" panose="020B0604020202020204" pitchFamily="34" charset="0"/>
                <a:sym typeface="Arial"/>
              </a:rPr>
              <a:t>Acuse recibo de </a:t>
            </a:r>
            <a:r>
              <a:rPr lang="es-GT" sz="1200" b="0" u="none" noProof="0" dirty="0">
                <a:latin typeface="Arial" panose="020B0604020202020204" pitchFamily="34" charset="0"/>
                <a:ea typeface="Arial"/>
                <a:cs typeface="Arial" panose="020B0604020202020204" pitchFamily="34" charset="0"/>
                <a:sym typeface="Arial"/>
              </a:rPr>
              <a:t>la</a:t>
            </a:r>
            <a:r>
              <a:rPr lang="es-GT" sz="1200" b="0" noProof="0" dirty="0">
                <a:latin typeface="Arial" panose="020B0604020202020204" pitchFamily="34" charset="0"/>
                <a:ea typeface="Arial"/>
                <a:cs typeface="Arial" panose="020B0604020202020204" pitchFamily="34" charset="0"/>
                <a:sym typeface="Arial"/>
              </a:rPr>
              <a:t>(s) respuesta(s).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He aquí un ejemplo</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noProof="0" dirty="0">
                <a:latin typeface="Arial" panose="020B0604020202020204" pitchFamily="34" charset="0"/>
                <a:ea typeface="Times New Roman"/>
                <a:cs typeface="Arial" panose="020B0604020202020204" pitchFamily="34" charset="0"/>
                <a:sym typeface="Times New Roman"/>
              </a:rPr>
              <a:t>Pida un voluntario del grupo que trabaja en la lista de casos para los casos de ántrax para discutir los elementos seleccionados.</a:t>
            </a:r>
            <a:endParaRPr lang="es-GT"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b="1" u="sng" noProof="0" dirty="0">
                <a:latin typeface="Arial" panose="020B0604020202020204" pitchFamily="34" charset="0"/>
                <a:ea typeface="Arial"/>
                <a:cs typeface="Arial" panose="020B0604020202020204" pitchFamily="34" charset="0"/>
                <a:sym typeface="Arial"/>
              </a:rPr>
              <a:t>Acuse recibo de</a:t>
            </a:r>
            <a:r>
              <a:rPr lang="es-GT" sz="1200" b="0" u="none" noProof="0" dirty="0">
                <a:latin typeface="Arial" panose="020B0604020202020204" pitchFamily="34" charset="0"/>
                <a:ea typeface="Arial"/>
                <a:cs typeface="Arial" panose="020B0604020202020204" pitchFamily="34" charset="0"/>
                <a:sym typeface="Arial"/>
              </a:rPr>
              <a:t> la</a:t>
            </a:r>
            <a:r>
              <a:rPr lang="es-GT" sz="1200" b="0" noProof="0" dirty="0">
                <a:latin typeface="Arial" panose="020B0604020202020204" pitchFamily="34" charset="0"/>
                <a:ea typeface="Arial"/>
                <a:cs typeface="Arial" panose="020B0604020202020204" pitchFamily="34" charset="0"/>
                <a:sym typeface="Arial"/>
              </a:rPr>
              <a:t>(s) respuesta(s). </a:t>
            </a:r>
            <a:r>
              <a:rPr lang="es-GT" sz="1200" b="1" noProof="0" dirty="0">
                <a:latin typeface="Arial" panose="020B0604020202020204" pitchFamily="34" charset="0"/>
                <a:ea typeface="Times New Roman"/>
                <a:cs typeface="Arial" panose="020B0604020202020204" pitchFamily="34" charset="0"/>
                <a:sym typeface="Times New Roman"/>
              </a:rPr>
              <a:t>&lt;CLICK&gt; </a:t>
            </a:r>
          </a:p>
          <a:p>
            <a:pPr marL="0" marR="0" lvl="0" indent="0" algn="l" rtl="0">
              <a:lnSpc>
                <a:spcPct val="115000"/>
              </a:lnSpc>
              <a:spcBef>
                <a:spcPts val="1200"/>
              </a:spcBef>
              <a:spcAft>
                <a:spcPts val="0"/>
              </a:spcAft>
              <a:buNone/>
            </a:pPr>
            <a:endParaRPr lang="es-GT"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Times New Roman"/>
                <a:cs typeface="Arial" panose="020B0604020202020204" pitchFamily="34" charset="0"/>
                <a:sym typeface="Times New Roman"/>
              </a:rPr>
              <a:t>Diga: </a:t>
            </a:r>
            <a:r>
              <a:rPr lang="es-GT" sz="1200" noProof="0" dirty="0">
                <a:latin typeface="Arial" panose="020B0604020202020204" pitchFamily="34" charset="0"/>
                <a:ea typeface="Times New Roman"/>
                <a:cs typeface="Arial" panose="020B0604020202020204" pitchFamily="34" charset="0"/>
                <a:sym typeface="Times New Roman"/>
              </a:rPr>
              <a:t>He aquí un ejemplo.</a:t>
            </a: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Pregunte: </a:t>
            </a:r>
            <a:r>
              <a:rPr lang="es-GT" sz="1200" b="0" noProof="0" dirty="0">
                <a:latin typeface="Arial" panose="020B0604020202020204" pitchFamily="34" charset="0"/>
                <a:ea typeface="Times New Roman"/>
                <a:cs typeface="Arial" panose="020B0604020202020204" pitchFamily="34" charset="0"/>
                <a:sym typeface="Times New Roman"/>
              </a:rPr>
              <a:t>¿Cuántos casos hay en sus listas de casos?</a:t>
            </a:r>
            <a:endParaRPr lang="es-GT" sz="1200" b="1" noProof="0" dirty="0">
              <a:solidFill>
                <a:schemeClr val="tx1"/>
              </a:solidFill>
              <a:latin typeface="Arial" panose="020B0604020202020204" pitchFamily="34" charset="0"/>
              <a:ea typeface="Times New Roman"/>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endParaRPr lang="es-GT" sz="1200" b="1" noProof="0" dirty="0">
              <a:solidFill>
                <a:schemeClr val="tx1"/>
              </a:solidFill>
              <a:latin typeface="Arial" panose="020B0604020202020204" pitchFamily="34" charset="0"/>
              <a:ea typeface="Times New Roman"/>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latin typeface="Arial" panose="020B0604020202020204" pitchFamily="34" charset="0"/>
                <a:ea typeface="Arial"/>
                <a:cs typeface="Arial" panose="020B0604020202020204" pitchFamily="34" charset="0"/>
                <a:sym typeface="Arial"/>
              </a:rPr>
              <a:t>Acuse recibo de </a:t>
            </a:r>
            <a:r>
              <a:rPr lang="es-GT" sz="1200" b="0" u="none" noProof="0" dirty="0">
                <a:latin typeface="Arial" panose="020B0604020202020204" pitchFamily="34" charset="0"/>
                <a:ea typeface="Arial"/>
                <a:cs typeface="Arial" panose="020B0604020202020204" pitchFamily="34" charset="0"/>
                <a:sym typeface="Arial"/>
              </a:rPr>
              <a:t>la</a:t>
            </a:r>
            <a:r>
              <a:rPr lang="es-GT" sz="1200" b="0" noProof="0" dirty="0">
                <a:latin typeface="Arial" panose="020B0604020202020204" pitchFamily="34" charset="0"/>
                <a:ea typeface="Arial"/>
                <a:cs typeface="Arial" panose="020B0604020202020204" pitchFamily="34" charset="0"/>
                <a:sym typeface="Arial"/>
              </a:rPr>
              <a:t>(s) respuesta(s). </a:t>
            </a:r>
            <a:r>
              <a:rPr lang="es-GT" sz="1200" b="1" i="1" noProof="0" dirty="0">
                <a:solidFill>
                  <a:srgbClr val="000000"/>
                </a:solidFill>
                <a:latin typeface="Arial" panose="020B0604020202020204" pitchFamily="34" charset="0"/>
                <a:ea typeface="Times New Roman"/>
                <a:cs typeface="Arial" panose="020B0604020202020204" pitchFamily="34" charset="0"/>
                <a:sym typeface="Times New Roman"/>
              </a:rPr>
              <a:t>Conteste: </a:t>
            </a:r>
            <a:r>
              <a:rPr lang="es-GT" sz="1200" i="1" noProof="0" dirty="0">
                <a:solidFill>
                  <a:srgbClr val="000000"/>
                </a:solidFill>
                <a:latin typeface="Arial" panose="020B0604020202020204" pitchFamily="34" charset="0"/>
                <a:ea typeface="Times New Roman"/>
                <a:cs typeface="Arial" panose="020B0604020202020204" pitchFamily="34" charset="0"/>
                <a:sym typeface="Times New Roman"/>
              </a:rPr>
              <a:t>11 casos de malaria; 6 casos de neumonía; 4 casos de ántrax. </a:t>
            </a:r>
            <a:endParaRPr lang="es-GT" sz="1200" i="1"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s-GT" sz="1200" b="1" noProof="0" dirty="0">
              <a:solidFill>
                <a:srgbClr val="000000"/>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GT" sz="1200" b="1" u="sng" noProof="0" dirty="0">
                <a:solidFill>
                  <a:srgbClr val="000000"/>
                </a:solidFill>
                <a:latin typeface="Arial" panose="020B0604020202020204" pitchFamily="34" charset="0"/>
                <a:ea typeface="Times New Roman"/>
                <a:cs typeface="Arial" panose="020B0604020202020204" pitchFamily="34" charset="0"/>
                <a:sym typeface="Times New Roman"/>
              </a:rPr>
              <a:t>Facilite </a:t>
            </a:r>
            <a:r>
              <a:rPr lang="es-GT" sz="1200" b="0" noProof="0" dirty="0">
                <a:solidFill>
                  <a:srgbClr val="000000"/>
                </a:solidFill>
                <a:latin typeface="Arial" panose="020B0604020202020204" pitchFamily="34" charset="0"/>
                <a:ea typeface="Times New Roman"/>
                <a:cs typeface="Arial" panose="020B0604020202020204" pitchFamily="34" charset="0"/>
                <a:sym typeface="Times New Roman"/>
              </a:rPr>
              <a:t>una discusión interactiva planteando las siguientes preguntas:</a:t>
            </a:r>
            <a:endParaRPr lang="es-GT" sz="1200" b="0"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s-GT" sz="1200" b="1" noProof="0"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GT" sz="1200" b="1" noProof="0" dirty="0">
                <a:latin typeface="Arial" panose="020B0604020202020204" pitchFamily="34" charset="0"/>
                <a:ea typeface="Times New Roman"/>
                <a:cs typeface="Arial" panose="020B0604020202020204" pitchFamily="34" charset="0"/>
                <a:sym typeface="Times New Roman"/>
              </a:rPr>
              <a:t>¿En qué se parecen o diferencian las variables de una lista de casos veterinaria de las listas de casos en humanos? </a:t>
            </a:r>
            <a:r>
              <a:rPr lang="es-GT" sz="1200" b="1" i="1" noProof="0" dirty="0">
                <a:latin typeface="Arial" panose="020B0604020202020204" pitchFamily="34" charset="0"/>
                <a:ea typeface="Times New Roman"/>
                <a:cs typeface="Arial" panose="020B0604020202020204" pitchFamily="34" charset="0"/>
                <a:sym typeface="Times New Roman"/>
              </a:rPr>
              <a:t>Respuesta: </a:t>
            </a:r>
            <a:r>
              <a:rPr lang="es-GT" sz="1200" i="1" noProof="0" dirty="0">
                <a:latin typeface="Arial" panose="020B0604020202020204" pitchFamily="34" charset="0"/>
                <a:ea typeface="Times New Roman"/>
                <a:cs typeface="Arial" panose="020B0604020202020204" pitchFamily="34" charset="0"/>
                <a:sym typeface="Times New Roman"/>
              </a:rPr>
              <a:t>la lista de casos veterinarias puede incluir variables como la raza, el tipo de cría (animal de compañía o de producción), o estar organizada de modo que cada fila sea una explotación/ granja, frente a un caso, que incluya el tipo de animal, el número de animales afectados, etc.</a:t>
            </a:r>
            <a:endParaRPr lang="es-GT" sz="1200" b="0" i="1" noProof="0" dirty="0">
              <a:latin typeface="Arial" panose="020B0604020202020204" pitchFamily="34" charset="0"/>
              <a:ea typeface="+mn-ea"/>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endParaRPr lang="es-GT" sz="1200" b="0" i="1" noProof="0" dirty="0">
              <a:latin typeface="Arial" panose="020B0604020202020204" pitchFamily="34" charset="0"/>
              <a:ea typeface="+mn-ea"/>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GT" sz="1200" b="1" noProof="0" dirty="0">
                <a:latin typeface="Arial" panose="020B0604020202020204" pitchFamily="34" charset="0"/>
                <a:ea typeface="Times New Roman"/>
                <a:cs typeface="Arial" panose="020B0604020202020204" pitchFamily="34" charset="0"/>
                <a:sym typeface="Times New Roman"/>
              </a:rPr>
              <a:t>Si está elaborando una lista de casos para una </a:t>
            </a:r>
            <a:r>
              <a:rPr lang="es-GT" sz="1200" b="1" i="1" noProof="0" dirty="0">
                <a:latin typeface="Arial" panose="020B0604020202020204" pitchFamily="34" charset="0"/>
                <a:ea typeface="Times New Roman"/>
                <a:cs typeface="Arial" panose="020B0604020202020204" pitchFamily="34" charset="0"/>
                <a:sym typeface="Times New Roman"/>
              </a:rPr>
              <a:t>enfermedad zoonótica</a:t>
            </a:r>
            <a:r>
              <a:rPr lang="es-GT" sz="1200" b="1" noProof="0" dirty="0">
                <a:latin typeface="Arial" panose="020B0604020202020204" pitchFamily="34" charset="0"/>
                <a:ea typeface="Times New Roman"/>
                <a:cs typeface="Arial" panose="020B0604020202020204" pitchFamily="34" charset="0"/>
                <a:sym typeface="Times New Roman"/>
              </a:rPr>
              <a:t>, ¿qué variables adicionales sería importante incluir? </a:t>
            </a:r>
            <a:r>
              <a:rPr lang="es-GT" sz="1200" b="1" i="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exposición a animales (es decir, mordedura de animal, contacto con animales de granja, etc.)</a:t>
            </a:r>
            <a:endParaRPr lang="es-GT" sz="1200" b="0" i="1" noProof="0" dirty="0">
              <a:latin typeface="Arial" panose="020B0604020202020204" pitchFamily="34" charset="0"/>
              <a:ea typeface="+mn-ea"/>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endParaRPr lang="es-GT" sz="1200" b="0" i="1" noProof="0" dirty="0">
              <a:latin typeface="Arial" panose="020B0604020202020204" pitchFamily="34" charset="0"/>
              <a:ea typeface="+mn-ea"/>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GT" sz="1200" b="1" noProof="0" dirty="0">
                <a:latin typeface="Arial" panose="020B0604020202020204" pitchFamily="34" charset="0"/>
                <a:ea typeface="Times New Roman"/>
                <a:cs typeface="Arial" panose="020B0604020202020204" pitchFamily="34" charset="0"/>
                <a:sym typeface="Times New Roman"/>
              </a:rPr>
              <a:t>Si está elaborando una lista de casos para una </a:t>
            </a:r>
            <a:r>
              <a:rPr lang="es-GT" sz="1200" b="1" i="1" noProof="0" dirty="0">
                <a:latin typeface="Arial" panose="020B0604020202020204" pitchFamily="34" charset="0"/>
                <a:ea typeface="Times New Roman"/>
                <a:cs typeface="Arial" panose="020B0604020202020204" pitchFamily="34" charset="0"/>
                <a:sym typeface="Times New Roman"/>
              </a:rPr>
              <a:t>exposición ambiental</a:t>
            </a:r>
            <a:r>
              <a:rPr lang="es-GT" sz="1200" b="1" noProof="0" dirty="0">
                <a:latin typeface="Arial" panose="020B0604020202020204" pitchFamily="34" charset="0"/>
                <a:ea typeface="Times New Roman"/>
                <a:cs typeface="Arial" panose="020B0604020202020204" pitchFamily="34" charset="0"/>
                <a:sym typeface="Times New Roman"/>
              </a:rPr>
              <a:t>, ¿qué variables adicionales sería importante incluir?  </a:t>
            </a:r>
            <a:r>
              <a:rPr lang="es-GT" sz="1200" b="1" i="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vía de exposición (es decir, ingestión, contacto con la piel, inhalación, etc.)</a:t>
            </a:r>
          </a:p>
          <a:p>
            <a:pPr marL="0" marR="0" lvl="0" indent="0" algn="l" rtl="0">
              <a:lnSpc>
                <a:spcPct val="115000"/>
              </a:lnSpc>
              <a:spcBef>
                <a:spcPts val="1200"/>
              </a:spcBef>
              <a:spcAft>
                <a:spcPts val="0"/>
              </a:spcAft>
              <a:buNone/>
            </a:pPr>
            <a:endParaRPr lang="en-GB" sz="1200" b="1" dirty="0">
              <a:latin typeface="Arial" panose="020B0604020202020204" pitchFamily="34" charset="0"/>
              <a:ea typeface="Times New Roman"/>
              <a:cs typeface="Arial" panose="020B0604020202020204" pitchFamily="34" charset="0"/>
              <a:sym typeface="Times New Roman"/>
            </a:endParaRPr>
          </a:p>
          <a:p>
            <a:endParaRPr lang="en-US" dirty="0"/>
          </a:p>
        </p:txBody>
      </p:sp>
      <p:sp>
        <p:nvSpPr>
          <p:cNvPr id="4" name="Slide Number Placeholder 3"/>
          <p:cNvSpPr>
            <a:spLocks noGrp="1"/>
          </p:cNvSpPr>
          <p:nvPr>
            <p:ph type="sldNum" sz="quarter" idx="5"/>
          </p:nvPr>
        </p:nvSpPr>
        <p:spPr/>
        <p:txBody>
          <a:bodyPr/>
          <a:lstStyle/>
          <a:p>
            <a:fld id="{42EEDCD9-FD17-4515-BD2E-02F35F097F6A}" type="slidenum">
              <a:rPr lang="en-US" smtClean="0"/>
              <a:t>41</a:t>
            </a:fld>
            <a:endParaRPr lang="en-US"/>
          </a:p>
        </p:txBody>
      </p:sp>
    </p:spTree>
    <p:extLst>
      <p:ext uri="{BB962C8B-B14F-4D97-AF65-F5344CB8AC3E}">
        <p14:creationId xmlns:p14="http://schemas.microsoft.com/office/powerpoint/2010/main" val="6639605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altLang="en-US" b="1" i="0" noProof="0" dirty="0">
                <a:latin typeface="Arial" panose="020B0604020202020204" pitchFamily="34" charset="0"/>
                <a:cs typeface="Arial" panose="020B0604020202020204" pitchFamily="34" charset="0"/>
              </a:rPr>
              <a:t>Notas para el instructor</a:t>
            </a:r>
            <a:r>
              <a:rPr lang="es-GT" altLang="en-US" i="0" noProof="0"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GT" altLang="en-US" i="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altLang="en-US" b="1" i="0" u="sng" noProof="0" dirty="0">
                <a:latin typeface="Arial" panose="020B0604020202020204" pitchFamily="34" charset="0"/>
                <a:cs typeface="Arial" panose="020B0604020202020204" pitchFamily="34" charset="0"/>
              </a:rPr>
              <a:t>Pida </a:t>
            </a:r>
            <a:r>
              <a:rPr lang="es-GT" altLang="en-US" i="0" noProof="0" dirty="0">
                <a:latin typeface="Arial" panose="020B0604020202020204" pitchFamily="34" charset="0"/>
                <a:cs typeface="Arial" panose="020B0604020202020204" pitchFamily="34" charset="0"/>
              </a:rPr>
              <a:t>a un voluntario que lea en voz alta las viñetas del resumen.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GT" altLang="en-US" b="1" i="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altLang="en-US" b="1" i="0" u="sng" noProof="0" dirty="0">
                <a:latin typeface="Arial" panose="020B0604020202020204" pitchFamily="34" charset="0"/>
                <a:cs typeface="Arial" panose="020B0604020202020204" pitchFamily="34" charset="0"/>
              </a:rPr>
              <a:t>Pregunte </a:t>
            </a:r>
            <a:r>
              <a:rPr lang="es-GT" altLang="en-US" b="0" i="0" noProof="0" dirty="0">
                <a:latin typeface="Arial" panose="020B0604020202020204" pitchFamily="34" charset="0"/>
                <a:cs typeface="Arial" panose="020B0604020202020204" pitchFamily="34" charset="0"/>
              </a:rPr>
              <a:t>si hay alguna duda y responda si es necesario.</a:t>
            </a:r>
          </a:p>
          <a:p>
            <a:endParaRPr lang="en-US" dirty="0"/>
          </a:p>
        </p:txBody>
      </p:sp>
      <p:sp>
        <p:nvSpPr>
          <p:cNvPr id="4" name="Slide Number Placeholder 3"/>
          <p:cNvSpPr>
            <a:spLocks noGrp="1"/>
          </p:cNvSpPr>
          <p:nvPr>
            <p:ph type="sldNum" sz="quarter" idx="5"/>
          </p:nvPr>
        </p:nvSpPr>
        <p:spPr/>
        <p:txBody>
          <a:bodyPr/>
          <a:lstStyle/>
          <a:p>
            <a:fld id="{42EEDCD9-FD17-4515-BD2E-02F35F097F6A}" type="slidenum">
              <a:rPr lang="en-US" smtClean="0"/>
              <a:t>42</a:t>
            </a:fld>
            <a:endParaRPr lang="en-US"/>
          </a:p>
        </p:txBody>
      </p:sp>
    </p:spTree>
    <p:extLst>
      <p:ext uri="{BB962C8B-B14F-4D97-AF65-F5344CB8AC3E}">
        <p14:creationId xmlns:p14="http://schemas.microsoft.com/office/powerpoint/2010/main" val="12089252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0" name="Google Shape;290;p1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b="1" i="0" noProof="0" dirty="0">
                <a:latin typeface="Arial" panose="020B0604020202020204" pitchFamily="34" charset="0"/>
                <a:ea typeface="Arial"/>
                <a:cs typeface="Arial" panose="020B0604020202020204" pitchFamily="34" charset="0"/>
                <a:sym typeface="Arial"/>
              </a:rPr>
              <a:t>Notas para el instructor:</a:t>
            </a:r>
          </a:p>
          <a:p>
            <a:pPr marL="0" lvl="0" indent="0" algn="l" rtl="0">
              <a:spcBef>
                <a:spcPts val="0"/>
              </a:spcBef>
              <a:spcAft>
                <a:spcPts val="0"/>
              </a:spcAft>
              <a:buNone/>
            </a:pPr>
            <a:endParaRPr lang="es-ES" b="1" i="1" noProof="0" dirty="0">
              <a:latin typeface="Arial" panose="020B0604020202020204" pitchFamily="34" charset="0"/>
              <a:ea typeface="Arial"/>
              <a:cs typeface="Arial" panose="020B0604020202020204" pitchFamily="34" charset="0"/>
              <a:sym typeface="Arial"/>
            </a:endParaRPr>
          </a:p>
          <a:p>
            <a:pPr marL="171450" lvl="0" indent="-171450" algn="l" rtl="0">
              <a:spcBef>
                <a:spcPts val="0"/>
              </a:spcBef>
              <a:spcAft>
                <a:spcPts val="0"/>
              </a:spcAft>
              <a:buFont typeface="Wingdings" panose="05000000000000000000" pitchFamily="2" charset="2"/>
              <a:buChar char="v"/>
            </a:pPr>
            <a:r>
              <a:rPr lang="es-ES" b="1" i="1" u="none" noProof="0" dirty="0">
                <a:latin typeface="Arial" panose="020B0604020202020204" pitchFamily="34" charset="0"/>
                <a:ea typeface="Arial"/>
                <a:cs typeface="Arial" panose="020B0604020202020204" pitchFamily="34" charset="0"/>
                <a:sym typeface="Arial"/>
              </a:rPr>
              <a:t>Comente brevemente cada uno de los puntos del resumen.</a:t>
            </a:r>
          </a:p>
          <a:p>
            <a:pPr marL="171450" lvl="0" indent="-171450" algn="l" rtl="0">
              <a:spcBef>
                <a:spcPts val="0"/>
              </a:spcBef>
              <a:spcAft>
                <a:spcPts val="0"/>
              </a:spcAft>
              <a:buFont typeface="Wingdings" panose="05000000000000000000" pitchFamily="2" charset="2"/>
              <a:buChar char="§"/>
            </a:pPr>
            <a:endParaRPr lang="es-ES" i="0" noProof="0" dirty="0">
              <a:latin typeface="Arial" panose="020B0604020202020204" pitchFamily="34" charset="0"/>
              <a:ea typeface="Arial"/>
              <a:cs typeface="Arial" panose="020B0604020202020204" pitchFamily="34" charset="0"/>
              <a:sym typeface="Arial"/>
            </a:endParaRPr>
          </a:p>
          <a:p>
            <a:pPr marL="171450" lvl="0" indent="-171450" algn="l" rtl="0">
              <a:spcBef>
                <a:spcPts val="0"/>
              </a:spcBef>
              <a:spcAft>
                <a:spcPts val="0"/>
              </a:spcAft>
              <a:buFont typeface="Wingdings" panose="05000000000000000000" pitchFamily="2" charset="2"/>
              <a:buChar char="§"/>
            </a:pPr>
            <a:r>
              <a:rPr lang="es-ES" b="1" i="0" u="sng" noProof="0" dirty="0">
                <a:latin typeface="Arial" panose="020B0604020202020204" pitchFamily="34" charset="0"/>
                <a:ea typeface="Arial"/>
                <a:cs typeface="Arial" panose="020B0604020202020204" pitchFamily="34" charset="0"/>
                <a:sym typeface="Arial"/>
              </a:rPr>
              <a:t>Pregunte </a:t>
            </a:r>
            <a:r>
              <a:rPr lang="es-ES" i="0" noProof="0" dirty="0">
                <a:latin typeface="Arial" panose="020B0604020202020204" pitchFamily="34" charset="0"/>
                <a:ea typeface="Arial"/>
                <a:cs typeface="Arial" panose="020B0604020202020204" pitchFamily="34" charset="0"/>
                <a:sym typeface="Arial"/>
              </a:rPr>
              <a:t>si hay alguna duda.</a:t>
            </a:r>
          </a:p>
          <a:p>
            <a:pPr marL="171450" lvl="0" indent="-171450" algn="l" rtl="0">
              <a:spcBef>
                <a:spcPts val="0"/>
              </a:spcBef>
              <a:spcAft>
                <a:spcPts val="0"/>
              </a:spcAft>
              <a:buFont typeface="Wingdings" panose="05000000000000000000" pitchFamily="2" charset="2"/>
              <a:buChar char="§"/>
            </a:pPr>
            <a:endParaRPr lang="es-ES" i="0" noProof="0" dirty="0">
              <a:latin typeface="Arial" panose="020B0604020202020204" pitchFamily="34" charset="0"/>
              <a:ea typeface="Arial"/>
              <a:cs typeface="Arial" panose="020B0604020202020204" pitchFamily="34" charset="0"/>
              <a:sym typeface="Arial"/>
            </a:endParaRPr>
          </a:p>
          <a:p>
            <a:pPr marL="171450" lvl="0" indent="-171450" algn="l" rtl="0">
              <a:spcBef>
                <a:spcPts val="0"/>
              </a:spcBef>
              <a:spcAft>
                <a:spcPts val="0"/>
              </a:spcAft>
              <a:buFont typeface="Wingdings" panose="05000000000000000000" pitchFamily="2" charset="2"/>
              <a:buChar char="§"/>
            </a:pPr>
            <a:r>
              <a:rPr lang="es-ES" b="1" i="0" u="sng" noProof="0" dirty="0">
                <a:latin typeface="Arial" panose="020B0604020202020204" pitchFamily="34" charset="0"/>
                <a:ea typeface="Arial"/>
                <a:cs typeface="Arial" panose="020B0604020202020204" pitchFamily="34" charset="0"/>
                <a:sym typeface="Arial"/>
              </a:rPr>
              <a:t>Responda </a:t>
            </a:r>
            <a:r>
              <a:rPr lang="es-ES" i="0" noProof="0" dirty="0">
                <a:latin typeface="Arial" panose="020B0604020202020204" pitchFamily="34" charset="0"/>
                <a:ea typeface="Arial"/>
                <a:cs typeface="Arial" panose="020B0604020202020204" pitchFamily="34" charset="0"/>
                <a:sym typeface="Arial"/>
              </a:rPr>
              <a:t>a las preguntas según sea necesario.</a:t>
            </a:r>
          </a:p>
          <a:p>
            <a:pPr marL="0" lvl="0" indent="0" algn="l" rtl="0">
              <a:spcBef>
                <a:spcPts val="360"/>
              </a:spcBef>
              <a:spcAft>
                <a:spcPts val="0"/>
              </a:spcAft>
              <a:buNone/>
            </a:pPr>
            <a:endParaRPr lang="es-ES" noProof="0" dirty="0">
              <a:latin typeface="Arial"/>
              <a:ea typeface="Arial"/>
              <a:cs typeface="Arial"/>
              <a:sym typeface="Arial"/>
            </a:endParaRPr>
          </a:p>
        </p:txBody>
      </p:sp>
      <p:sp>
        <p:nvSpPr>
          <p:cNvPr id="291" name="Google Shape;291;p16: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43</a:t>
            </a:fld>
            <a:endParaRPr sz="1200">
              <a:solidFill>
                <a:schemeClr val="dk1"/>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7" name="Google Shape;87;p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se han abordado adecuadamente estos objetivos. Pregunte si hace falta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las preguntas o aclárelas si es necesario.</a:t>
            </a: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lgn="l" rtl="0">
              <a:spcBef>
                <a:spcPts val="1560"/>
              </a:spcBef>
              <a:spcAft>
                <a:spcPts val="0"/>
              </a:spcAft>
              <a:buFont typeface="Arial" panose="020B0604020202020204" pitchFamily="34" charset="0"/>
              <a:buChar char="•"/>
            </a:pPr>
            <a:endParaRPr lang="es-ES" noProof="0" dirty="0">
              <a:latin typeface="Arial"/>
              <a:ea typeface="Arial"/>
              <a:cs typeface="Arial"/>
              <a:sym typeface="Arial"/>
            </a:endParaRPr>
          </a:p>
          <a:p>
            <a:pPr marL="171450" lvl="0" indent="-171450" algn="l" rtl="0">
              <a:spcBef>
                <a:spcPts val="1560"/>
              </a:spcBef>
              <a:spcAft>
                <a:spcPts val="0"/>
              </a:spcAft>
              <a:buFont typeface="Arial" panose="020B0604020202020204" pitchFamily="34" charset="0"/>
              <a:buChar char="•"/>
            </a:pPr>
            <a:endParaRPr lang="es-ES" noProof="0" dirty="0">
              <a:latin typeface="Arial"/>
              <a:ea typeface="Arial"/>
              <a:cs typeface="Arial"/>
              <a:sym typeface="Arial"/>
            </a:endParaRPr>
          </a:p>
        </p:txBody>
      </p:sp>
      <p:sp>
        <p:nvSpPr>
          <p:cNvPr id="88" name="Google Shape;88;p2: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47137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a:lnSpc>
                <a:spcPct val="115000"/>
              </a:lnSpc>
            </a:pPr>
            <a:r>
              <a:rPr lang="es-ES" sz="1200" b="1" noProof="0" dirty="0">
                <a:solidFill>
                  <a:srgbClr val="000000"/>
                </a:solidFill>
                <a:latin typeface="Arial" panose="020B0604020202020204" pitchFamily="34" charset="0"/>
                <a:ea typeface="Times New Roman" panose="02020603050405020304" pitchFamily="18" charset="0"/>
                <a:cs typeface="Arial" panose="020B0604020202020204" pitchFamily="34" charset="0"/>
              </a:rPr>
              <a:t>Notas para el instructor:</a:t>
            </a:r>
          </a:p>
          <a:p>
            <a:endParaRPr lang="es-ES"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Explique </a:t>
            </a:r>
            <a:r>
              <a:rPr lang="es-ES" noProof="0" dirty="0">
                <a:latin typeface="Arial" panose="020B0604020202020204" pitchFamily="34" charset="0"/>
                <a:cs typeface="Arial" panose="020B0604020202020204" pitchFamily="34" charset="0"/>
              </a:rPr>
              <a:t>que las definiciones de caso son muy importantes en epidemiología porque estandarizan los criterios para identificar los casos. Compare esta respuesta con las respuestas dadas por los participantes, discuta y refuerce las respuestas similares proporcionadas. (</a:t>
            </a:r>
            <a:r>
              <a:rPr lang="es-ES" i="1" noProof="0" dirty="0">
                <a:latin typeface="Arial" panose="020B0604020202020204" pitchFamily="34" charset="0"/>
                <a:cs typeface="Arial" panose="020B0604020202020204" pitchFamily="34" charset="0"/>
              </a:rPr>
              <a:t>Por ejemplo, como han mencionado Samuel y Daniel, las definiciones de caso se utilizan para estandarizar los criterios de identificación de los casos</a:t>
            </a:r>
            <a:r>
              <a:rPr lang="es-ES" noProof="0" dirty="0">
                <a:latin typeface="Arial" panose="020B0604020202020204" pitchFamily="34" charset="0"/>
                <a:cs typeface="Arial" panose="020B0604020202020204" pitchFamily="34" charset="0"/>
              </a:rPr>
              <a:t>.  </a:t>
            </a:r>
            <a:r>
              <a:rPr lang="es-ES" i="1" noProof="0" dirty="0">
                <a:latin typeface="Arial" panose="020B0604020202020204" pitchFamily="34" charset="0"/>
                <a:cs typeface="Arial" panose="020B0604020202020204" pitchFamily="34" charset="0"/>
              </a:rPr>
              <a:t>Aunque no se menciona aquí, Fabiola también acertó al afirmar....)</a:t>
            </a:r>
          </a:p>
        </p:txBody>
      </p:sp>
      <p:sp>
        <p:nvSpPr>
          <p:cNvPr id="4" name="Slide Number Placeholder 3"/>
          <p:cNvSpPr>
            <a:spLocks noGrp="1"/>
          </p:cNvSpPr>
          <p:nvPr>
            <p:ph type="sldNum" sz="quarter" idx="5"/>
          </p:nvPr>
        </p:nvSpPr>
        <p:spPr/>
        <p:txBody>
          <a:bodyPr/>
          <a:lstStyle/>
          <a:p>
            <a:fld id="{064EA7F3-87C3-4B9C-A326-5DF204C82D74}" type="slidenum">
              <a:rPr lang="en-US" smtClean="0"/>
              <a:t>5</a:t>
            </a:fld>
            <a:endParaRPr lang="en-US"/>
          </a:p>
        </p:txBody>
      </p:sp>
    </p:spTree>
    <p:extLst>
      <p:ext uri="{BB962C8B-B14F-4D97-AF65-F5344CB8AC3E}">
        <p14:creationId xmlns:p14="http://schemas.microsoft.com/office/powerpoint/2010/main" val="2752895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 name="Google Shape;94;p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GT" sz="1200" b="1" noProof="0" dirty="0">
                <a:latin typeface="Arial" panose="020B0604020202020204" pitchFamily="34" charset="0"/>
                <a:ea typeface="Arial"/>
                <a:cs typeface="Arial" panose="020B0604020202020204" pitchFamily="34" charset="0"/>
                <a:sym typeface="Arial"/>
              </a:rPr>
              <a:t>Notas para el instructor:</a:t>
            </a:r>
            <a:endParaRPr lang="es-GT" sz="1200" b="0" u="none" noProof="0" dirty="0">
              <a:latin typeface="Arial" panose="020B0604020202020204" pitchFamily="34" charset="0"/>
              <a:ea typeface="+mn-ea"/>
              <a:cs typeface="Arial" panose="020B0604020202020204" pitchFamily="34" charset="0"/>
              <a:sym typeface="Arial"/>
            </a:endParaRPr>
          </a:p>
          <a:p>
            <a:pPr marL="0" marR="0" lvl="0" indent="0" algn="l" rtl="0">
              <a:spcBef>
                <a:spcPts val="0"/>
              </a:spcBef>
              <a:spcAft>
                <a:spcPts val="0"/>
              </a:spcAft>
              <a:buNone/>
            </a:pPr>
            <a:endParaRPr lang="es-GT" sz="1200" b="0" u="none" noProof="0" dirty="0">
              <a:latin typeface="Arial" panose="020B0604020202020204" pitchFamily="34" charset="0"/>
              <a:ea typeface="+mn-ea"/>
              <a:cs typeface="Arial" panose="020B0604020202020204" pitchFamily="34" charset="0"/>
              <a:sym typeface="Arial"/>
            </a:endParaRPr>
          </a:p>
          <a:p>
            <a:pPr marL="171450" marR="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GT" sz="1200" noProof="0" dirty="0">
                <a:latin typeface="Arial" panose="020B0604020202020204" pitchFamily="34" charset="0"/>
                <a:ea typeface="Times New Roman"/>
                <a:cs typeface="Arial" panose="020B0604020202020204" pitchFamily="34" charset="0"/>
                <a:sym typeface="Times New Roman"/>
              </a:rPr>
              <a:t>Una definición de caso es un conjunto de criterios aplicados de manera uniforme para decidir si se debe clasificar a una persona o animal como portador de una enfermedad, lesión, síndrome u otra afección relacionada con su salud. Las definiciones de caso se utilizan en </a:t>
            </a:r>
            <a:r>
              <a:rPr lang="es-GT" sz="1200" b="1" noProof="0" dirty="0">
                <a:latin typeface="Arial" panose="020B0604020202020204" pitchFamily="34" charset="0"/>
                <a:ea typeface="Times New Roman"/>
                <a:cs typeface="Arial" panose="020B0604020202020204" pitchFamily="34" charset="0"/>
                <a:sym typeface="Times New Roman"/>
              </a:rPr>
              <a:t>medicina clínica</a:t>
            </a:r>
            <a:r>
              <a:rPr lang="es-GT" sz="1200" noProof="0" dirty="0">
                <a:latin typeface="Arial" panose="020B0604020202020204" pitchFamily="34" charset="0"/>
                <a:ea typeface="Times New Roman"/>
                <a:cs typeface="Arial" panose="020B0604020202020204" pitchFamily="34" charset="0"/>
                <a:sym typeface="Times New Roman"/>
              </a:rPr>
              <a:t>, </a:t>
            </a:r>
            <a:r>
              <a:rPr lang="es-GT" sz="1200" b="1" noProof="0" dirty="0">
                <a:latin typeface="Arial" panose="020B0604020202020204" pitchFamily="34" charset="0"/>
                <a:ea typeface="Times New Roman"/>
                <a:cs typeface="Arial" panose="020B0604020202020204" pitchFamily="34" charset="0"/>
                <a:sym typeface="Times New Roman"/>
              </a:rPr>
              <a:t>vigilancia</a:t>
            </a:r>
            <a:r>
              <a:rPr lang="es-GT" sz="1200" noProof="0" dirty="0">
                <a:latin typeface="Arial" panose="020B0604020202020204" pitchFamily="34" charset="0"/>
                <a:ea typeface="Times New Roman"/>
                <a:cs typeface="Arial" panose="020B0604020202020204" pitchFamily="34" charset="0"/>
                <a:sym typeface="Times New Roman"/>
              </a:rPr>
              <a:t>, </a:t>
            </a:r>
            <a:r>
              <a:rPr lang="es-GT" sz="1200" b="1" noProof="0" dirty="0">
                <a:latin typeface="Arial" panose="020B0604020202020204" pitchFamily="34" charset="0"/>
                <a:ea typeface="Times New Roman"/>
                <a:cs typeface="Arial" panose="020B0604020202020204" pitchFamily="34" charset="0"/>
                <a:sym typeface="Times New Roman"/>
              </a:rPr>
              <a:t>investigación de brotes </a:t>
            </a:r>
            <a:r>
              <a:rPr lang="es-GT" sz="1200" noProof="0" dirty="0">
                <a:latin typeface="Arial" panose="020B0604020202020204" pitchFamily="34" charset="0"/>
                <a:ea typeface="Times New Roman"/>
                <a:cs typeface="Arial" panose="020B0604020202020204" pitchFamily="34" charset="0"/>
                <a:sym typeface="Times New Roman"/>
              </a:rPr>
              <a:t>y </a:t>
            </a:r>
            <a:r>
              <a:rPr lang="es-GT" sz="1200" b="1" noProof="0" dirty="0">
                <a:latin typeface="Arial" panose="020B0604020202020204" pitchFamily="34" charset="0"/>
                <a:ea typeface="Times New Roman"/>
                <a:cs typeface="Arial" panose="020B0604020202020204" pitchFamily="34" charset="0"/>
                <a:sym typeface="Times New Roman"/>
              </a:rPr>
              <a:t>estudios epidemiológicos</a:t>
            </a:r>
            <a:r>
              <a:rPr lang="es-GT" sz="1200" noProof="0" dirty="0">
                <a:latin typeface="Arial" panose="020B0604020202020204" pitchFamily="34" charset="0"/>
                <a:ea typeface="Times New Roman"/>
                <a:cs typeface="Arial" panose="020B0604020202020204" pitchFamily="34" charset="0"/>
                <a:sym typeface="Times New Roman"/>
              </a:rPr>
              <a:t>. </a:t>
            </a:r>
            <a:endParaRPr lang="es-GT" sz="1200" b="0" u="none" noProof="0" dirty="0">
              <a:latin typeface="Arial" panose="020B0604020202020204" pitchFamily="34" charset="0"/>
              <a:ea typeface="+mn-ea"/>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endParaRPr lang="es-GT" sz="1200" b="0" u="none" noProof="0" dirty="0">
              <a:latin typeface="Arial" panose="020B0604020202020204" pitchFamily="34" charset="0"/>
              <a:ea typeface="+mn-ea"/>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GT" sz="1200" noProof="0" dirty="0">
                <a:latin typeface="Arial" panose="020B0604020202020204" pitchFamily="34" charset="0"/>
                <a:ea typeface="Times New Roman"/>
                <a:cs typeface="Arial" panose="020B0604020202020204" pitchFamily="34" charset="0"/>
                <a:sym typeface="Times New Roman"/>
              </a:rPr>
              <a:t>La misma enfermedad puede tener definiciones de caso ligeramente diferentes para cada una de estas aplicaciones. (</a:t>
            </a:r>
            <a:r>
              <a:rPr lang="es-GT" sz="1200" i="1" noProof="0" dirty="0">
                <a:latin typeface="Arial" panose="020B0604020202020204" pitchFamily="34" charset="0"/>
                <a:ea typeface="Times New Roman"/>
                <a:cs typeface="Arial" panose="020B0604020202020204" pitchFamily="34" charset="0"/>
                <a:sym typeface="Times New Roman"/>
              </a:rPr>
              <a:t>Por ejemplo, un clínico podría tratar a alguien basándose en la sospecha clínica de un diagnóstico, pero la definición de caso de vigilancia podría requerir confirmación de laboratorio. La definición de caso de un brote podría restringirse únicamente a los casos que se produzcan en una comunidad en específico o en una granja específica durante un periodo de tiempo limitado al brote).</a:t>
            </a:r>
            <a:endParaRPr lang="es-GT" sz="1200" b="0" i="1" u="none" noProof="0" dirty="0">
              <a:latin typeface="Arial" panose="020B0604020202020204" pitchFamily="34" charset="0"/>
              <a:ea typeface="+mn-ea"/>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endParaRPr lang="es-GT" sz="1200" b="0" i="1" u="none" noProof="0" dirty="0">
              <a:latin typeface="Arial" panose="020B0604020202020204" pitchFamily="34" charset="0"/>
              <a:ea typeface="+mn-ea"/>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r>
              <a:rPr lang="es-GT"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GT" sz="1200" noProof="0" dirty="0">
                <a:latin typeface="Arial" panose="020B0604020202020204" pitchFamily="34" charset="0"/>
                <a:ea typeface="Times New Roman"/>
                <a:cs typeface="Arial" panose="020B0604020202020204" pitchFamily="34" charset="0"/>
                <a:sym typeface="Times New Roman"/>
              </a:rPr>
              <a:t>Esta semana nos centraremos sobre todo en las definiciones de casos de vigilancia. Durante el Taller 2, abordaremos las definiciones de casos para la investigación de brotes.</a:t>
            </a:r>
            <a:endParaRPr lang="es-GT" sz="1200"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dirty="0"/>
          </a:p>
        </p:txBody>
      </p:sp>
      <p:sp>
        <p:nvSpPr>
          <p:cNvPr id="95" name="Google Shape;95;p3: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1" name="Google Shape;101;p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para el instructor:</a:t>
            </a:r>
            <a:endParaRPr lang="es-ES" sz="1200" b="0" u="none" noProof="0" dirty="0">
              <a:latin typeface="Arial" panose="020B0604020202020204" pitchFamily="34" charset="0"/>
              <a:ea typeface="+mn-ea"/>
              <a:cs typeface="Arial" panose="020B0604020202020204" pitchFamily="34" charset="0"/>
              <a:sym typeface="Arial"/>
            </a:endParaRPr>
          </a:p>
          <a:p>
            <a:pPr marL="0" marR="0" lvl="0" indent="0" algn="l" rtl="0">
              <a:spcBef>
                <a:spcPts val="0"/>
              </a:spcBef>
              <a:spcAft>
                <a:spcPts val="0"/>
              </a:spcAft>
              <a:buNone/>
            </a:pPr>
            <a:endParaRPr lang="es-ES" sz="1200" b="0" u="none" noProof="0" dirty="0">
              <a:latin typeface="Arial" panose="020B0604020202020204" pitchFamily="34" charset="0"/>
              <a:ea typeface="+mn-ea"/>
              <a:cs typeface="Arial" panose="020B0604020202020204" pitchFamily="34" charset="0"/>
              <a:sym typeface="Arial"/>
            </a:endParaRPr>
          </a:p>
          <a:p>
            <a:pPr marL="171450" marR="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Esta es una definición típica de caso de vigilancia de la Organización Mundial de la Salud.</a:t>
            </a:r>
            <a:endParaRPr lang="es-ES" sz="1200" b="0" u="none" noProof="0" dirty="0">
              <a:latin typeface="Arial" panose="020B0604020202020204" pitchFamily="34" charset="0"/>
              <a:ea typeface="+mn-ea"/>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endParaRPr lang="es-ES" sz="1200" b="0" u="none" noProof="0" dirty="0">
              <a:latin typeface="Arial" panose="020B0604020202020204" pitchFamily="34" charset="0"/>
              <a:ea typeface="+mn-ea"/>
              <a:cs typeface="Arial" panose="020B0604020202020204" pitchFamily="34" charset="0"/>
              <a:sym typeface="Times New Roman"/>
            </a:endParaRPr>
          </a:p>
          <a:p>
            <a:pPr marL="171450" marR="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a:t>
            </a:r>
            <a:r>
              <a:rPr lang="es-ES" sz="1200" b="1" noProof="0" dirty="0">
                <a:latin typeface="Arial" panose="020B0604020202020204" pitchFamily="34" charset="0"/>
                <a:ea typeface="Arial"/>
                <a:cs typeface="Arial" panose="020B0604020202020204" pitchFamily="34" charset="0"/>
                <a:sym typeface="Arial"/>
              </a:rPr>
              <a:t>: </a:t>
            </a:r>
            <a:r>
              <a:rPr lang="es-ES" sz="1200" b="0" noProof="0" dirty="0">
                <a:latin typeface="Arial" panose="020B0604020202020204" pitchFamily="34" charset="0"/>
                <a:ea typeface="Times New Roman"/>
                <a:cs typeface="Arial" panose="020B0604020202020204" pitchFamily="34" charset="0"/>
                <a:sym typeface="Times New Roman"/>
              </a:rPr>
              <a:t>¿Qué observan en la definición de este caso?</a:t>
            </a:r>
            <a:endParaRPr lang="es-ES" sz="1200" b="1" i="0" noProof="0" dirty="0">
              <a:latin typeface="Arial" panose="020B0604020202020204" pitchFamily="34" charset="0"/>
              <a:ea typeface="Times New Roman"/>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sz="1200" b="1" u="sng" noProof="0" dirty="0">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panose="02020603050405020304" pitchFamily="18" charset="0"/>
                <a:cs typeface="Arial" panose="020B0604020202020204" pitchFamily="34" charset="0"/>
              </a:rPr>
              <a:t>Acuse recibo de </a:t>
            </a:r>
            <a:r>
              <a:rPr lang="es-ES" sz="1200" b="0" u="none" noProof="0" dirty="0">
                <a:latin typeface="Arial" panose="020B0604020202020204" pitchFamily="34" charset="0"/>
                <a:ea typeface="Times New Roman" panose="02020603050405020304" pitchFamily="18" charset="0"/>
                <a:cs typeface="Arial" panose="020B0604020202020204" pitchFamily="34" charset="0"/>
              </a:rPr>
              <a:t>la</a:t>
            </a:r>
            <a:r>
              <a:rPr lang="es-ES" sz="1200" b="0" noProof="0" dirty="0">
                <a:latin typeface="Arial" panose="020B0604020202020204" pitchFamily="34" charset="0"/>
                <a:ea typeface="Times New Roman" panose="02020603050405020304" pitchFamily="18" charset="0"/>
                <a:cs typeface="Arial" panose="020B0604020202020204" pitchFamily="34" charset="0"/>
              </a:rPr>
              <a:t>(s) respuesta(s). </a:t>
            </a:r>
            <a:r>
              <a:rPr lang="es-ES" sz="1200" b="1" i="0" noProof="0" dirty="0">
                <a:latin typeface="Arial" panose="020B0604020202020204" pitchFamily="34" charset="0"/>
                <a:ea typeface="Times New Roman"/>
                <a:cs typeface="Arial" panose="020B0604020202020204" pitchFamily="34" charset="0"/>
                <a:sym typeface="Times New Roman"/>
              </a:rPr>
              <a:t>Las posibles respuestas son:</a:t>
            </a:r>
          </a:p>
          <a:p>
            <a:pPr marL="742950" marR="0" lvl="1" indent="-285750" algn="l" rtl="0">
              <a:lnSpc>
                <a:spcPct val="100000"/>
              </a:lnSpc>
              <a:spcBef>
                <a:spcPts val="0"/>
              </a:spcBef>
              <a:spcAft>
                <a:spcPts val="0"/>
              </a:spcAft>
              <a:buClr>
                <a:schemeClr val="dk1"/>
              </a:buClr>
              <a:buSzPts val="1800"/>
              <a:buFont typeface="Courier New" panose="02070309020205020404" pitchFamily="49" charset="0"/>
              <a:buChar char="o"/>
            </a:pPr>
            <a:r>
              <a:rPr lang="es-ES" sz="1200" b="0" noProof="0" dirty="0">
                <a:latin typeface="Arial" panose="020B0604020202020204" pitchFamily="34" charset="0"/>
                <a:ea typeface="Times New Roman"/>
                <a:cs typeface="Arial" panose="020B0604020202020204" pitchFamily="34" charset="0"/>
                <a:sym typeface="Times New Roman"/>
              </a:rPr>
              <a:t>Dos niveles: sospechoso y confirmado</a:t>
            </a:r>
            <a:endParaRPr lang="es-ES" sz="1200" b="0" noProof="0" dirty="0">
              <a:latin typeface="Arial" panose="020B0604020202020204" pitchFamily="34" charset="0"/>
              <a:cs typeface="Arial" panose="020B0604020202020204" pitchFamily="34" charset="0"/>
            </a:endParaRPr>
          </a:p>
          <a:p>
            <a:pPr marL="742950" marR="0" lvl="1" indent="-285750" algn="l" rtl="0">
              <a:lnSpc>
                <a:spcPct val="100000"/>
              </a:lnSpc>
              <a:spcBef>
                <a:spcPts val="600"/>
              </a:spcBef>
              <a:spcAft>
                <a:spcPts val="0"/>
              </a:spcAft>
              <a:buClr>
                <a:schemeClr val="dk1"/>
              </a:buClr>
              <a:buSzPts val="1800"/>
              <a:buFont typeface="Courier New" panose="02070309020205020404" pitchFamily="49" charset="0"/>
              <a:buChar char="o"/>
            </a:pPr>
            <a:r>
              <a:rPr lang="es-ES" sz="1200" b="0" noProof="0" dirty="0">
                <a:latin typeface="Arial" panose="020B0604020202020204" pitchFamily="34" charset="0"/>
                <a:ea typeface="Times New Roman"/>
                <a:cs typeface="Arial" panose="020B0604020202020204" pitchFamily="34" charset="0"/>
                <a:sym typeface="Times New Roman"/>
              </a:rPr>
              <a:t>La definición de caso sospechoso se basa en las características clínicas (</a:t>
            </a:r>
            <a:r>
              <a:rPr lang="es-ES" sz="1200" b="0" i="1" noProof="0" dirty="0">
                <a:latin typeface="Arial" panose="020B0604020202020204" pitchFamily="34" charset="0"/>
                <a:ea typeface="Times New Roman"/>
                <a:cs typeface="Arial" panose="020B0604020202020204" pitchFamily="34" charset="0"/>
                <a:sym typeface="Times New Roman"/>
              </a:rPr>
              <a:t>deshidratación, diarrea</a:t>
            </a:r>
            <a:r>
              <a:rPr lang="es-ES" sz="1200" b="0" noProof="0" dirty="0">
                <a:latin typeface="Arial" panose="020B0604020202020204" pitchFamily="34" charset="0"/>
                <a:ea typeface="Times New Roman"/>
                <a:cs typeface="Arial" panose="020B0604020202020204" pitchFamily="34" charset="0"/>
                <a:sym typeface="Times New Roman"/>
              </a:rPr>
              <a:t>), más un límite de edad</a:t>
            </a:r>
            <a:endParaRPr lang="es-ES" sz="1200" b="0" noProof="0" dirty="0">
              <a:latin typeface="Arial" panose="020B0604020202020204" pitchFamily="34" charset="0"/>
              <a:cs typeface="Arial" panose="020B0604020202020204" pitchFamily="34" charset="0"/>
            </a:endParaRPr>
          </a:p>
          <a:p>
            <a:pPr marL="742950" marR="0" lvl="1" indent="-285750" algn="l" rtl="0">
              <a:lnSpc>
                <a:spcPct val="100000"/>
              </a:lnSpc>
              <a:spcBef>
                <a:spcPts val="0"/>
              </a:spcBef>
              <a:spcAft>
                <a:spcPts val="0"/>
              </a:spcAft>
              <a:buClr>
                <a:schemeClr val="dk1"/>
              </a:buClr>
              <a:buSzPts val="1800"/>
              <a:buFont typeface="Courier New" panose="02070309020205020404" pitchFamily="49" charset="0"/>
              <a:buChar char="o"/>
            </a:pPr>
            <a:r>
              <a:rPr lang="es-ES" sz="1200" b="0" noProof="0" dirty="0">
                <a:latin typeface="Arial" panose="020B0604020202020204" pitchFamily="34" charset="0"/>
                <a:ea typeface="Times New Roman"/>
                <a:cs typeface="Arial" panose="020B0604020202020204" pitchFamily="34" charset="0"/>
                <a:sym typeface="Times New Roman"/>
              </a:rPr>
              <a:t>La definición de caso confirmado requiere confirmación de laboratorio</a:t>
            </a:r>
          </a:p>
          <a:p>
            <a:pPr marL="171450" marR="0" lvl="0" indent="-171450" algn="l" rtl="0">
              <a:lnSpc>
                <a:spcPct val="100000"/>
              </a:lnSpc>
              <a:spcBef>
                <a:spcPts val="0"/>
              </a:spcBef>
              <a:spcAft>
                <a:spcPts val="0"/>
              </a:spcAft>
              <a:buClr>
                <a:schemeClr val="dk1"/>
              </a:buClr>
              <a:buSzPts val="1800"/>
              <a:buFont typeface="Wingdings" panose="05000000000000000000" pitchFamily="2" charset="2"/>
              <a:buChar char="§"/>
            </a:pPr>
            <a:endParaRPr lang="es-ES" sz="1200" b="1" u="sng" noProof="0" dirty="0">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800"/>
              <a:buFont typeface="Wingdings" panose="05000000000000000000" pitchFamily="2" charset="2"/>
              <a:buChar char="§"/>
            </a:pPr>
            <a:r>
              <a:rPr lang="es-ES"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este ejemplo, el término "caso" se refiere a una persona o un paciente, pero el mismo término podría utilizarse para los animales en las definiciones de casos de enfermedades animales. En cambio, en los CDC de EE.UU., un caso se refiere a la enfermedad de una persona. Así, los CDC podrían reformular esta definición de caso como "deshidratación grave o muerte por diarrea acuosa aguda en un paciente </a:t>
            </a:r>
            <a:r>
              <a:rPr lang="es-ES" sz="1200" noProof="0" dirty="0">
                <a:latin typeface="Arial" panose="020B0604020202020204" pitchFamily="34" charset="0"/>
                <a:ea typeface="Calibri"/>
                <a:cs typeface="Arial" panose="020B0604020202020204" pitchFamily="34" charset="0"/>
                <a:sym typeface="Calibri"/>
              </a:rPr>
              <a:t>≥ </a:t>
            </a:r>
            <a:r>
              <a:rPr lang="es-ES" sz="1200" noProof="0" dirty="0">
                <a:latin typeface="Arial" panose="020B0604020202020204" pitchFamily="34" charset="0"/>
                <a:ea typeface="Times New Roman"/>
                <a:cs typeface="Arial" panose="020B0604020202020204" pitchFamily="34" charset="0"/>
                <a:sym typeface="Times New Roman"/>
              </a:rPr>
              <a:t>5 años de edad".</a:t>
            </a:r>
            <a:r>
              <a:rPr lang="es-ES" sz="1200" noProof="0" dirty="0">
                <a:latin typeface="Arial" panose="020B0604020202020204" pitchFamily="34" charset="0"/>
                <a:ea typeface="+mn-ea"/>
                <a:cs typeface="Arial" panose="020B0604020202020204" pitchFamily="34" charset="0"/>
                <a:sym typeface="Times New Roman"/>
              </a:rPr>
              <a:t>   </a:t>
            </a:r>
          </a:p>
          <a:p>
            <a:pPr marL="171450" marR="0" lvl="0" indent="-171450" algn="l" rtl="0">
              <a:lnSpc>
                <a:spcPct val="100000"/>
              </a:lnSpc>
              <a:spcBef>
                <a:spcPts val="0"/>
              </a:spcBef>
              <a:spcAft>
                <a:spcPts val="0"/>
              </a:spcAft>
              <a:buClr>
                <a:schemeClr val="dk1"/>
              </a:buClr>
              <a:buSzPts val="1800"/>
              <a:buFont typeface="Wingdings" panose="05000000000000000000" pitchFamily="2" charset="2"/>
              <a:buChar char="§"/>
            </a:pPr>
            <a:endParaRPr lang="es-ES" sz="1200" b="1" noProof="0" dirty="0">
              <a:latin typeface="Arial" panose="020B0604020202020204" pitchFamily="34" charset="0"/>
              <a:ea typeface="+mn-ea"/>
              <a:cs typeface="Arial" panose="020B0604020202020204" pitchFamily="34" charset="0"/>
              <a:sym typeface="Times New Roman"/>
            </a:endParaRPr>
          </a:p>
          <a:p>
            <a:pPr marL="171450" marR="0" lvl="0" indent="-171450" algn="l" rtl="0">
              <a:lnSpc>
                <a:spcPct val="100000"/>
              </a:lnSpc>
              <a:spcBef>
                <a:spcPts val="0"/>
              </a:spcBef>
              <a:spcAft>
                <a:spcPts val="0"/>
              </a:spcAft>
              <a:buClr>
                <a:schemeClr val="dk1"/>
              </a:buClr>
              <a:buSzPts val="1800"/>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Tenga en cuenta que esta definición de caso es sólo para fines de vigilancia, no para la atención clínica. Obviamente, el cólera aparece en niños menores de 5 años, y los niños menores de 5 años con diarrea acuosa aguda deben ser tratados.  Sin embargo, según la OMS, la inclusión de todos los casos de diarrea acuosa aguda en el grupo de edad de 2 a 4 años en la notificación del cólera reduce enormemente la especificidad de la notificación (muchos de estos niños tienen diarrea acuosa aguda por otras causas).</a:t>
            </a:r>
            <a:endParaRPr lang="es-ES" sz="1200" b="1" i="1"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noProof="0" dirty="0"/>
          </a:p>
        </p:txBody>
      </p:sp>
      <p:sp>
        <p:nvSpPr>
          <p:cNvPr id="102" name="Google Shape;102;p4:notes"/>
          <p:cNvSpPr txBox="1">
            <a:spLocks noGrp="1"/>
          </p:cNvSpPr>
          <p:nvPr>
            <p:ph type="sldNum" idx="12"/>
          </p:nvPr>
        </p:nvSpPr>
        <p:spPr>
          <a:xfrm>
            <a:off x="3970338" y="8829675"/>
            <a:ext cx="3038475" cy="46513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 </a:t>
            </a:r>
          </a:p>
          <a:p>
            <a:endParaRPr lang="es-ES" b="1" i="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Lea </a:t>
            </a:r>
            <a:r>
              <a:rPr lang="es-ES" b="0" i="0" noProof="0" dirty="0">
                <a:latin typeface="Arial" panose="020B0604020202020204" pitchFamily="34" charset="0"/>
                <a:cs typeface="Arial" panose="020B0604020202020204" pitchFamily="34" charset="0"/>
              </a:rPr>
              <a:t>la pregunta en voz alta. </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0" i="0" noProof="0" dirty="0">
                <a:latin typeface="Arial" panose="020B0604020202020204" pitchFamily="34" charset="0"/>
                <a:cs typeface="Arial" panose="020B0604020202020204" pitchFamily="34" charset="0"/>
              </a:rPr>
              <a:t>Pida voluntarios que compartan sus ideas.</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b="1" i="0" u="sng" noProof="0" dirty="0">
                <a:latin typeface="Arial" panose="020B0604020202020204" pitchFamily="34" charset="0"/>
                <a:cs typeface="Arial" panose="020B0604020202020204" pitchFamily="34" charset="0"/>
              </a:rPr>
              <a:t>Permita </a:t>
            </a:r>
            <a:r>
              <a:rPr lang="es-ES" b="0" i="0" noProof="0" dirty="0">
                <a:latin typeface="Arial" panose="020B0604020202020204" pitchFamily="34" charset="0"/>
                <a:cs typeface="Arial" panose="020B0604020202020204" pitchFamily="34" charset="0"/>
              </a:rPr>
              <a:t>una discusión de 5 minutos </a:t>
            </a:r>
            <a:r>
              <a:rPr lang="es-ES" b="1" i="0" noProof="0" dirty="0">
                <a:latin typeface="Arial" panose="020B0604020202020204" pitchFamily="34" charset="0"/>
                <a:cs typeface="Arial" panose="020B0604020202020204" pitchFamily="34" charset="0"/>
              </a:rPr>
              <a:t>&lt;CLICK&gt; </a:t>
            </a:r>
            <a:r>
              <a:rPr lang="es-ES" b="0" i="0" noProof="0" dirty="0">
                <a:latin typeface="Arial" panose="020B0604020202020204" pitchFamily="34" charset="0"/>
                <a:cs typeface="Arial" panose="020B0604020202020204" pitchFamily="34" charset="0"/>
              </a:rPr>
              <a:t>para avanzar a la siguiente diapositiva con la respuesta.</a:t>
            </a:r>
          </a:p>
        </p:txBody>
      </p:sp>
      <p:sp>
        <p:nvSpPr>
          <p:cNvPr id="4" name="Slide Number Placeholder 3"/>
          <p:cNvSpPr>
            <a:spLocks noGrp="1"/>
          </p:cNvSpPr>
          <p:nvPr>
            <p:ph type="sldNum" sz="quarter" idx="5"/>
          </p:nvPr>
        </p:nvSpPr>
        <p:spPr/>
        <p:txBody>
          <a:bodyPr/>
          <a:lstStyle/>
          <a:p>
            <a:fld id="{064EA7F3-87C3-4B9C-A326-5DF204C82D74}" type="slidenum">
              <a:rPr lang="en-US" smtClean="0"/>
              <a:t>8</a:t>
            </a:fld>
            <a:endParaRPr lang="en-US"/>
          </a:p>
        </p:txBody>
      </p:sp>
    </p:spTree>
    <p:extLst>
      <p:ext uri="{BB962C8B-B14F-4D97-AF65-F5344CB8AC3E}">
        <p14:creationId xmlns:p14="http://schemas.microsoft.com/office/powerpoint/2010/main" val="2977890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a:lnSpc>
                <a:spcPct val="115000"/>
              </a:lnSpc>
            </a:pPr>
            <a:r>
              <a:rPr lang="es-GT" sz="1200" b="1" noProof="0" dirty="0">
                <a:solidFill>
                  <a:srgbClr val="000000"/>
                </a:solidFill>
                <a:latin typeface="Arial" panose="020B0604020202020204" pitchFamily="34" charset="0"/>
                <a:ea typeface="Times New Roman" panose="02020603050405020304" pitchFamily="18" charset="0"/>
                <a:cs typeface="Arial" panose="020B0604020202020204" pitchFamily="34" charset="0"/>
              </a:rPr>
              <a:t>Notas para el instructor:</a:t>
            </a:r>
          </a:p>
          <a:p>
            <a:pPr>
              <a:lnSpc>
                <a:spcPct val="115000"/>
              </a:lnSpc>
            </a:pPr>
            <a:endParaRPr lang="es-GT" noProof="0" dirty="0">
              <a:latin typeface="Arial" panose="020B0604020202020204" pitchFamily="34" charset="0"/>
              <a:cs typeface="Arial" panose="020B0604020202020204" pitchFamily="34" charset="0"/>
            </a:endParaRPr>
          </a:p>
          <a:p>
            <a:pPr marL="171450" indent="-171450">
              <a:lnSpc>
                <a:spcPct val="115000"/>
              </a:lnSpc>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Explique </a:t>
            </a:r>
            <a:r>
              <a:rPr lang="es-GT" noProof="0" dirty="0">
                <a:latin typeface="Arial" panose="020B0604020202020204" pitchFamily="34" charset="0"/>
                <a:cs typeface="Arial" panose="020B0604020202020204" pitchFamily="34" charset="0"/>
              </a:rPr>
              <a:t>que el objetivo principal de las definiciones de caso en la vigilancia es orientar sobre si se debe notificar un caso o no. </a:t>
            </a:r>
          </a:p>
          <a:p>
            <a:pPr marL="171450" indent="-171450">
              <a:lnSpc>
                <a:spcPct val="115000"/>
              </a:lnSpc>
              <a:buFont typeface="Wingdings" panose="05000000000000000000" pitchFamily="2" charset="2"/>
              <a:buChar char="§"/>
            </a:pPr>
            <a:endParaRPr lang="es-GT" noProof="0" dirty="0">
              <a:latin typeface="Arial" panose="020B0604020202020204" pitchFamily="34" charset="0"/>
              <a:cs typeface="Arial" panose="020B0604020202020204" pitchFamily="34" charset="0"/>
            </a:endParaRPr>
          </a:p>
          <a:p>
            <a:pPr marL="171450" indent="-171450">
              <a:lnSpc>
                <a:spcPct val="115000"/>
              </a:lnSpc>
              <a:buFont typeface="Wingdings" panose="05000000000000000000" pitchFamily="2" charset="2"/>
              <a:buChar char="§"/>
            </a:pPr>
            <a:r>
              <a:rPr lang="es-GT"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GT" noProof="0" dirty="0">
                <a:latin typeface="Arial" panose="020B0604020202020204" pitchFamily="34" charset="0"/>
                <a:cs typeface="Arial" panose="020B0604020202020204" pitchFamily="34" charset="0"/>
              </a:rPr>
              <a:t>Como ya se ha indicado, las definiciones de caso en la vigilancia suelen diferir de las que utilizaría un profesional sanitario para decidir si debe tratar a un paciente. Para la vigilancia, dentro de un país, cada distrito debe utilizar las definiciones de caso determinadas por el Ministerio de Salud, Agricultura o Ambiente.</a:t>
            </a:r>
          </a:p>
          <a:p>
            <a:endParaRPr lang="en-US" dirty="0"/>
          </a:p>
        </p:txBody>
      </p:sp>
      <p:sp>
        <p:nvSpPr>
          <p:cNvPr id="4" name="Slide Number Placeholder 3"/>
          <p:cNvSpPr>
            <a:spLocks noGrp="1"/>
          </p:cNvSpPr>
          <p:nvPr>
            <p:ph type="sldNum" sz="quarter" idx="5"/>
          </p:nvPr>
        </p:nvSpPr>
        <p:spPr/>
        <p:txBody>
          <a:bodyPr/>
          <a:lstStyle/>
          <a:p>
            <a:fld id="{064EA7F3-87C3-4B9C-A326-5DF204C82D74}" type="slidenum">
              <a:rPr lang="en-US" smtClean="0"/>
              <a:t>9</a:t>
            </a:fld>
            <a:endParaRPr lang="en-US"/>
          </a:p>
        </p:txBody>
      </p:sp>
    </p:spTree>
    <p:extLst>
      <p:ext uri="{BB962C8B-B14F-4D97-AF65-F5344CB8AC3E}">
        <p14:creationId xmlns:p14="http://schemas.microsoft.com/office/powerpoint/2010/main" val="31866623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369046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00402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85730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48963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64388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40874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90964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496436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076436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18281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39187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4056897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359924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914254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0092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160008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888005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005042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394301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4F2B2425-CC4B-4B0A-9214-7DBB8147EDC5}" type="datetimeFigureOut">
              <a:rPr lang="en-US" smtClean="0"/>
              <a:t>2/27/2025</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718C457A-B995-4971-AEF6-9A41F3A60A83}"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874645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289441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3029352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9205215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6229993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42524080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47667747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3447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4348479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5443220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1379875-F34E-21B4-68FF-D7403B38C779}"/>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6157936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3" name="Text Box 2058">
            <a:extLst>
              <a:ext uri="{FF2B5EF4-FFF2-40B4-BE49-F238E27FC236}">
                <a16:creationId xmlns:a16="http://schemas.microsoft.com/office/drawing/2014/main" id="{499F851C-918C-4518-895F-A2F98D82719E}"/>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lgn="ctr" eaLnBrk="1" hangingPunct="1">
              <a:spcBef>
                <a:spcPct val="50000"/>
              </a:spcBef>
              <a:defRPr/>
            </a:pPr>
            <a:fld id="{3400988D-8E1D-4F66-944E-3D8ADB51646D}"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a:extLst>
              <a:ext uri="{FF2B5EF4-FFF2-40B4-BE49-F238E27FC236}">
                <a16:creationId xmlns:a16="http://schemas.microsoft.com/office/drawing/2014/main" id="{4197B545-E31E-4678-8CC4-44D68691E40C}"/>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a:extLst>
              <a:ext uri="{FF2B5EF4-FFF2-40B4-BE49-F238E27FC236}">
                <a16:creationId xmlns:a16="http://schemas.microsoft.com/office/drawing/2014/main" id="{C1AE33F7-823E-46E9-9965-79D53B5236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a:extLst>
              <a:ext uri="{FF2B5EF4-FFF2-40B4-BE49-F238E27FC236}">
                <a16:creationId xmlns:a16="http://schemas.microsoft.com/office/drawing/2014/main" id="{08FF43B1-2FA9-414A-8E3C-B7C884EDE3B6}"/>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7" name="Straight Connector 6">
            <a:extLst>
              <a:ext uri="{FF2B5EF4-FFF2-40B4-BE49-F238E27FC236}">
                <a16:creationId xmlns:a16="http://schemas.microsoft.com/office/drawing/2014/main" id="{463A5108-8FC8-482C-BD3A-30BEF1B029ED}"/>
              </a:ext>
            </a:extLst>
          </p:cNvPr>
          <p:cNvCxnSpPr/>
          <p:nvPr userDrawn="1"/>
        </p:nvCxnSpPr>
        <p:spPr>
          <a:xfrm>
            <a:off x="548218" y="1189038"/>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98844018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AA8A1C1-145D-4132-0B80-382567EE0155}"/>
              </a:ext>
            </a:extLst>
          </p:cNvPr>
          <p:cNvPicPr/>
          <p:nvPr/>
        </p:nvPicPr>
        <p:blipFill>
          <a:blip r:embed="rId2">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4093674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76336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84706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073857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55467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3361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los íconos del curso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503822370"/>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8450770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9744212"/>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 id="2147483831" r:id="rId19"/>
    <p:sldLayoutId id="2147483832" r:id="rId20"/>
    <p:sldLayoutId id="2147483833" r:id="rId21"/>
    <p:sldLayoutId id="2147483834" r:id="rId22"/>
    <p:sldLayoutId id="2147483835" r:id="rId23"/>
    <p:sldLayoutId id="2147483836" r:id="rId24"/>
    <p:sldLayoutId id="2147483837" r:id="rId25"/>
    <p:sldLayoutId id="2147483838" r:id="rId26"/>
    <p:sldLayoutId id="2147483839" r:id="rId27"/>
    <p:sldLayoutId id="2147483840" r:id="rId28"/>
    <p:sldLayoutId id="2147483841" r:id="rId29"/>
    <p:sldLayoutId id="2147483842" r:id="rId30"/>
    <p:sldLayoutId id="2147483843" r:id="rId31"/>
    <p:sldLayoutId id="2147483844" r:id="rId32"/>
    <p:sldLayoutId id="2147483845" r:id="rId33"/>
    <p:sldLayoutId id="2147483846" r:id="rId34"/>
    <p:sldLayoutId id="2147483847" r:id="rId35"/>
    <p:sldLayoutId id="2147483737" r:id="rId36"/>
    <p:sldLayoutId id="2147483739" r:id="rId37"/>
    <p:sldLayoutId id="2147483691"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www.who.int/emergencies/outbreak-toolkit/disease-outbreak-toolboxes/chikungunya-outbreak-toolbox"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www.who.int/emergencies/outbreak-toolkit/disease-outbreak-toolboxes/chikungunya-outbreak-toolbox"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8.xml"/><Relationship Id="rId1" Type="http://schemas.openxmlformats.org/officeDocument/2006/relationships/slideLayout" Target="../slideLayouts/slideLayout22.xml"/><Relationship Id="rId4" Type="http://schemas.openxmlformats.org/officeDocument/2006/relationships/hyperlink" Target="https://www.cdc.gov/onehealth/images/social-media/what-is-one-health-fb.jpg"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 Id="rId14" Type="http://schemas.openxmlformats.org/officeDocument/2006/relationships/image" Target="../media/image28.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C61971-1769-A0AB-FC00-4FD9318C95DB}"/>
              </a:ext>
            </a:extLst>
          </p:cNvPr>
          <p:cNvSpPr>
            <a:spLocks noGrp="1"/>
          </p:cNvSpPr>
          <p:nvPr>
            <p:ph type="body" sz="quarter" idx="17"/>
          </p:nvPr>
        </p:nvSpPr>
        <p:spPr/>
        <p:txBody>
          <a:bodyPr/>
          <a:lstStyle/>
          <a:p>
            <a:r>
              <a:rPr lang="en-US" dirty="0"/>
              <a:t>Definiciones de caso y Lista de casos</a:t>
            </a:r>
          </a:p>
        </p:txBody>
      </p:sp>
      <p:sp>
        <p:nvSpPr>
          <p:cNvPr id="7" name="Text Placeholder 6">
            <a:extLst>
              <a:ext uri="{FF2B5EF4-FFF2-40B4-BE49-F238E27FC236}">
                <a16:creationId xmlns:a16="http://schemas.microsoft.com/office/drawing/2014/main" id="{1F9A8510-C34B-43B5-B948-F5C67BF57129}"/>
              </a:ext>
            </a:extLst>
          </p:cNvPr>
          <p:cNvSpPr>
            <a:spLocks noGrp="1"/>
          </p:cNvSpPr>
          <p:nvPr>
            <p:ph type="body" sz="quarter" idx="16"/>
          </p:nvPr>
        </p:nvSpPr>
        <p:spPr/>
        <p:txBody>
          <a:bodyPr/>
          <a:lstStyle/>
          <a:p>
            <a:r>
              <a:rPr lang="en-US" dirty="0"/>
              <a:t>Taller 1</a:t>
            </a:r>
          </a:p>
        </p:txBody>
      </p:sp>
    </p:spTree>
    <p:extLst>
      <p:ext uri="{BB962C8B-B14F-4D97-AF65-F5344CB8AC3E}">
        <p14:creationId xmlns:p14="http://schemas.microsoft.com/office/powerpoint/2010/main" val="1395258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4" name="Title 3">
            <a:extLst>
              <a:ext uri="{FF2B5EF4-FFF2-40B4-BE49-F238E27FC236}">
                <a16:creationId xmlns:a16="http://schemas.microsoft.com/office/drawing/2014/main" id="{1BF0CB54-FA9A-A5BA-79DB-2775FEE6D32B}"/>
              </a:ext>
            </a:extLst>
          </p:cNvPr>
          <p:cNvSpPr>
            <a:spLocks noGrp="1"/>
          </p:cNvSpPr>
          <p:nvPr>
            <p:ph type="title"/>
          </p:nvPr>
        </p:nvSpPr>
        <p:spPr>
          <a:xfrm>
            <a:off x="838200" y="-22860"/>
            <a:ext cx="10515600" cy="1257300"/>
          </a:xfrm>
        </p:spPr>
        <p:txBody>
          <a:bodyPr/>
          <a:lstStyle/>
          <a:p>
            <a:r>
              <a:rPr lang="es-ES" dirty="0"/>
              <a:t>Definiciones de casos en la </a:t>
            </a:r>
            <a:br>
              <a:rPr lang="es-ES" dirty="0"/>
            </a:br>
            <a:r>
              <a:rPr lang="es-ES" dirty="0"/>
              <a:t>vigilancia características</a:t>
            </a:r>
          </a:p>
        </p:txBody>
      </p:sp>
      <p:sp>
        <p:nvSpPr>
          <p:cNvPr id="2" name="Content Placeholder 1">
            <a:extLst>
              <a:ext uri="{FF2B5EF4-FFF2-40B4-BE49-F238E27FC236}">
                <a16:creationId xmlns:a16="http://schemas.microsoft.com/office/drawing/2014/main" id="{8FFC293D-291B-C249-5ABE-FB21972EA5D7}"/>
              </a:ext>
            </a:extLst>
          </p:cNvPr>
          <p:cNvSpPr>
            <a:spLocks noGrp="1"/>
          </p:cNvSpPr>
          <p:nvPr>
            <p:ph sz="half" idx="2"/>
          </p:nvPr>
        </p:nvSpPr>
        <p:spPr/>
        <p:txBody>
          <a:bodyPr/>
          <a:lstStyle/>
          <a:p>
            <a:r>
              <a:rPr lang="es-ES" dirty="0"/>
              <a:t>Normalmente se centran en las características clínicas</a:t>
            </a:r>
          </a:p>
          <a:p>
            <a:pPr lvl="1"/>
            <a:r>
              <a:rPr lang="es-ES" dirty="0"/>
              <a:t>Síntomas (lo que el paciente siente, experimenta)</a:t>
            </a:r>
          </a:p>
          <a:p>
            <a:pPr lvl="1"/>
            <a:r>
              <a:rPr lang="es-ES" dirty="0"/>
              <a:t>Signos (hallazgos objetivos)</a:t>
            </a:r>
          </a:p>
          <a:p>
            <a:pPr lvl="1"/>
            <a:r>
              <a:rPr lang="es-ES" dirty="0"/>
              <a:t>Resultados de laboratorio</a:t>
            </a:r>
          </a:p>
          <a:p>
            <a:r>
              <a:rPr lang="es-ES" dirty="0"/>
              <a:t>Algunos incluyen criterios demográficos (por ejemplo, edad &gt;5 años; especie animal)</a:t>
            </a:r>
          </a:p>
          <a:p>
            <a:r>
              <a:rPr lang="es-ES" dirty="0"/>
              <a:t>Clasificación de los casos </a:t>
            </a:r>
          </a:p>
          <a:p>
            <a:pPr lvl="1"/>
            <a:r>
              <a:rPr lang="es-ES" dirty="0"/>
              <a:t>Sospechoso</a:t>
            </a:r>
          </a:p>
          <a:p>
            <a:pPr lvl="1"/>
            <a:r>
              <a:rPr lang="es-ES" dirty="0"/>
              <a:t>Probable</a:t>
            </a:r>
          </a:p>
          <a:p>
            <a:pPr lvl="1"/>
            <a:r>
              <a:rPr lang="es-ES" dirty="0"/>
              <a:t>Confirmado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108E00-556C-34A3-5110-16177D89ABB2}"/>
              </a:ext>
            </a:extLst>
          </p:cNvPr>
          <p:cNvSpPr>
            <a:spLocks noGrp="1"/>
          </p:cNvSpPr>
          <p:nvPr>
            <p:ph sz="half" idx="2"/>
          </p:nvPr>
        </p:nvSpPr>
        <p:spPr/>
        <p:txBody>
          <a:bodyPr/>
          <a:lstStyle/>
          <a:p>
            <a:pPr marL="0" indent="0">
              <a:buNone/>
            </a:pPr>
            <a:r>
              <a:rPr lang="en-GB" sz="2800">
                <a:latin typeface="+mn-lt"/>
              </a:rPr>
              <a:t>Desarrollado para definir qué casos se incluirán como parte de un brote</a:t>
            </a:r>
          </a:p>
          <a:p>
            <a:pPr lvl="1"/>
            <a:r>
              <a:rPr lang="en-GB">
                <a:latin typeface="+mn-lt"/>
              </a:rPr>
              <a:t>Incluye información sobre </a:t>
            </a:r>
            <a:r>
              <a:rPr lang="en-GB" b="1">
                <a:latin typeface="+mn-lt"/>
              </a:rPr>
              <a:t>el lugar </a:t>
            </a:r>
            <a:r>
              <a:rPr lang="en-GB">
                <a:latin typeface="+mn-lt"/>
              </a:rPr>
              <a:t>y </a:t>
            </a:r>
            <a:r>
              <a:rPr lang="en-GB" b="1">
                <a:latin typeface="+mn-lt"/>
              </a:rPr>
              <a:t>la hora</a:t>
            </a:r>
            <a:endParaRPr lang="en-US" b="1">
              <a:latin typeface="+mn-lt"/>
            </a:endParaRPr>
          </a:p>
          <a:p>
            <a:pPr marL="0" indent="0">
              <a:buNone/>
            </a:pPr>
            <a:endParaRPr lang="en-US"/>
          </a:p>
        </p:txBody>
      </p:sp>
      <p:sp>
        <p:nvSpPr>
          <p:cNvPr id="3" name="Title 2">
            <a:extLst>
              <a:ext uri="{FF2B5EF4-FFF2-40B4-BE49-F238E27FC236}">
                <a16:creationId xmlns:a16="http://schemas.microsoft.com/office/drawing/2014/main" id="{A44C357B-5BE3-B61A-8987-831F5C4FCF21}"/>
              </a:ext>
            </a:extLst>
          </p:cNvPr>
          <p:cNvSpPr>
            <a:spLocks noGrp="1"/>
          </p:cNvSpPr>
          <p:nvPr>
            <p:ph type="title"/>
          </p:nvPr>
        </p:nvSpPr>
        <p:spPr/>
        <p:txBody>
          <a:bodyPr/>
          <a:lstStyle/>
          <a:p>
            <a:r>
              <a:rPr lang="es-ES" dirty="0"/>
              <a:t>Definición de caso en un brote</a:t>
            </a:r>
          </a:p>
        </p:txBody>
      </p:sp>
      <p:sp>
        <p:nvSpPr>
          <p:cNvPr id="5" name="TextBox 4">
            <a:extLst>
              <a:ext uri="{FF2B5EF4-FFF2-40B4-BE49-F238E27FC236}">
                <a16:creationId xmlns:a16="http://schemas.microsoft.com/office/drawing/2014/main" id="{C07E944A-F368-C176-C70B-D342EAD483CA}"/>
              </a:ext>
            </a:extLst>
          </p:cNvPr>
          <p:cNvSpPr txBox="1"/>
          <p:nvPr/>
        </p:nvSpPr>
        <p:spPr>
          <a:xfrm>
            <a:off x="1296119" y="2913849"/>
            <a:ext cx="9599762" cy="892552"/>
          </a:xfrm>
          <a:prstGeom prst="rect">
            <a:avLst/>
          </a:prstGeom>
          <a:solidFill>
            <a:schemeClr val="accent6">
              <a:lumMod val="20000"/>
              <a:lumOff val="80000"/>
            </a:schemeClr>
          </a:solidFill>
          <a:ln w="38100">
            <a:noFill/>
          </a:ln>
        </p:spPr>
        <p:txBody>
          <a:bodyPr wrap="square" rtlCol="0">
            <a:spAutoFit/>
          </a:bodyPr>
          <a:lstStyle/>
          <a:p>
            <a:r>
              <a:rPr lang="es-ES" sz="2800" b="1" dirty="0">
                <a:latin typeface="+mn-lt"/>
              </a:rPr>
              <a:t>Caso sospechoso </a:t>
            </a:r>
          </a:p>
          <a:p>
            <a:r>
              <a:rPr lang="es-ES" sz="2400" dirty="0">
                <a:latin typeface="+mn-lt"/>
              </a:rPr>
              <a:t>Caso que cumple criterios clínicos predefinidos</a:t>
            </a:r>
          </a:p>
        </p:txBody>
      </p:sp>
      <p:sp>
        <p:nvSpPr>
          <p:cNvPr id="6" name="TextBox 5">
            <a:extLst>
              <a:ext uri="{FF2B5EF4-FFF2-40B4-BE49-F238E27FC236}">
                <a16:creationId xmlns:a16="http://schemas.microsoft.com/office/drawing/2014/main" id="{65827FAF-D2F8-F99D-B958-A2E49E99C61D}"/>
              </a:ext>
            </a:extLst>
          </p:cNvPr>
          <p:cNvSpPr txBox="1"/>
          <p:nvPr/>
        </p:nvSpPr>
        <p:spPr>
          <a:xfrm>
            <a:off x="1296119" y="3964859"/>
            <a:ext cx="9599762" cy="1261884"/>
          </a:xfrm>
          <a:prstGeom prst="rect">
            <a:avLst/>
          </a:prstGeom>
          <a:solidFill>
            <a:schemeClr val="accent6">
              <a:lumMod val="40000"/>
              <a:lumOff val="60000"/>
            </a:schemeClr>
          </a:solidFill>
          <a:ln w="38100">
            <a:noFill/>
          </a:ln>
        </p:spPr>
        <p:txBody>
          <a:bodyPr wrap="square" rtlCol="0">
            <a:spAutoFit/>
          </a:bodyPr>
          <a:lstStyle/>
          <a:p>
            <a:r>
              <a:rPr lang="en-US" sz="2800" b="1" dirty="0">
                <a:latin typeface="+mn-lt"/>
              </a:rPr>
              <a:t>Caso probable </a:t>
            </a:r>
          </a:p>
          <a:p>
            <a:r>
              <a:rPr lang="es-GT" sz="2400" dirty="0">
                <a:latin typeface="+mn-lt"/>
              </a:rPr>
              <a:t>Caso que cumple criterios clínicos Y criterios de nexo epidemiológico O pruebas presuntivas de laboratorio</a:t>
            </a:r>
          </a:p>
        </p:txBody>
      </p:sp>
      <p:sp>
        <p:nvSpPr>
          <p:cNvPr id="7" name="TextBox 6">
            <a:extLst>
              <a:ext uri="{FF2B5EF4-FFF2-40B4-BE49-F238E27FC236}">
                <a16:creationId xmlns:a16="http://schemas.microsoft.com/office/drawing/2014/main" id="{DDECEA70-088C-40DB-B52C-C55FD0ACBF40}"/>
              </a:ext>
            </a:extLst>
          </p:cNvPr>
          <p:cNvSpPr txBox="1"/>
          <p:nvPr/>
        </p:nvSpPr>
        <p:spPr>
          <a:xfrm>
            <a:off x="1296119" y="5385201"/>
            <a:ext cx="9599762" cy="892552"/>
          </a:xfrm>
          <a:prstGeom prst="rect">
            <a:avLst/>
          </a:prstGeom>
          <a:solidFill>
            <a:srgbClr val="A2D086"/>
          </a:solidFill>
          <a:ln w="38100">
            <a:noFill/>
          </a:ln>
        </p:spPr>
        <p:txBody>
          <a:bodyPr wrap="square" rtlCol="0">
            <a:spAutoFit/>
          </a:bodyPr>
          <a:lstStyle/>
          <a:p>
            <a:r>
              <a:rPr lang="es-ES" sz="2800" b="1" dirty="0">
                <a:latin typeface="+mn-lt"/>
              </a:rPr>
              <a:t>Caso confirmado</a:t>
            </a:r>
          </a:p>
          <a:p>
            <a:r>
              <a:rPr lang="es-ES" sz="2400" dirty="0">
                <a:latin typeface="+mn-lt"/>
              </a:rPr>
              <a:t>Caso confirmado por laboratorio</a:t>
            </a:r>
          </a:p>
        </p:txBody>
      </p:sp>
    </p:spTree>
    <p:extLst>
      <p:ext uri="{BB962C8B-B14F-4D97-AF65-F5344CB8AC3E}">
        <p14:creationId xmlns:p14="http://schemas.microsoft.com/office/powerpoint/2010/main" val="3485358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8"/>
          <p:cNvSpPr/>
          <p:nvPr/>
        </p:nvSpPr>
        <p:spPr>
          <a:xfrm>
            <a:off x="3155950" y="4724400"/>
            <a:ext cx="5905500" cy="838200"/>
          </a:xfrm>
          <a:prstGeom prst="rect">
            <a:avLst/>
          </a:prstGeom>
          <a:solidFill>
            <a:schemeClr val="accent6">
              <a:lumMod val="20000"/>
              <a:lumOff val="80000"/>
            </a:schemeClr>
          </a:solidFill>
          <a:ln w="9525" cap="flat" cmpd="sng">
            <a:noFill/>
            <a:prstDash val="solid"/>
            <a:miter lim="800000"/>
            <a:headEnd type="none" w="sm" len="sm"/>
            <a:tailEnd type="none" w="sm" len="sm"/>
          </a:ln>
        </p:spPr>
        <p:txBody>
          <a:bodyPr spcFirstLastPara="1" wrap="square" lIns="91425" tIns="45700" rIns="91425" bIns="45700" anchor="ctr" anchorCtr="0">
            <a:noAutofit/>
          </a:bodyPr>
          <a:lstStyle/>
          <a:p>
            <a:pPr algn="ctr">
              <a:buClr>
                <a:schemeClr val="dk1"/>
              </a:buClr>
              <a:buSzPts val="3600"/>
            </a:pPr>
            <a:r>
              <a:rPr lang="en-US" sz="3600" dirty="0">
                <a:solidFill>
                  <a:schemeClr val="dk1"/>
                </a:solidFill>
                <a:latin typeface="+mn-lt"/>
                <a:ea typeface="Tahoma"/>
                <a:cs typeface="Tahoma"/>
                <a:sym typeface="Tahoma"/>
              </a:rPr>
              <a:t>Sospechoso</a:t>
            </a:r>
            <a:endParaRPr dirty="0">
              <a:latin typeface="+mn-lt"/>
            </a:endParaRPr>
          </a:p>
        </p:txBody>
      </p:sp>
      <p:sp>
        <p:nvSpPr>
          <p:cNvPr id="140" name="Google Shape;140;p8"/>
          <p:cNvSpPr/>
          <p:nvPr/>
        </p:nvSpPr>
        <p:spPr>
          <a:xfrm>
            <a:off x="4178300" y="3306987"/>
            <a:ext cx="3860800" cy="935037"/>
          </a:xfrm>
          <a:prstGeom prst="rect">
            <a:avLst/>
          </a:prstGeom>
          <a:solidFill>
            <a:schemeClr val="accent6">
              <a:lumMod val="40000"/>
              <a:lumOff val="60000"/>
            </a:schemeClr>
          </a:solidFill>
          <a:ln w="9525" cap="flat" cmpd="sng">
            <a:noFill/>
            <a:prstDash val="solid"/>
            <a:miter lim="800000"/>
            <a:headEnd type="none" w="sm" len="sm"/>
            <a:tailEnd type="none" w="sm" len="sm"/>
          </a:ln>
        </p:spPr>
        <p:txBody>
          <a:bodyPr spcFirstLastPara="1" wrap="square" lIns="91425" tIns="45700" rIns="91425" bIns="45700" anchor="ctr" anchorCtr="0">
            <a:noAutofit/>
          </a:bodyPr>
          <a:lstStyle/>
          <a:p>
            <a:pPr algn="ctr">
              <a:buClr>
                <a:schemeClr val="dk1"/>
              </a:buClr>
              <a:buSzPts val="3600"/>
            </a:pPr>
            <a:r>
              <a:rPr lang="en-US" sz="3600">
                <a:solidFill>
                  <a:schemeClr val="dk1"/>
                </a:solidFill>
                <a:latin typeface="+mn-lt"/>
                <a:ea typeface="Tahoma"/>
                <a:cs typeface="Tahoma"/>
                <a:sym typeface="Tahoma"/>
              </a:rPr>
              <a:t>Probable</a:t>
            </a:r>
            <a:endParaRPr>
              <a:latin typeface="+mn-lt"/>
            </a:endParaRPr>
          </a:p>
        </p:txBody>
      </p:sp>
      <p:sp>
        <p:nvSpPr>
          <p:cNvPr id="141" name="Google Shape;141;p8"/>
          <p:cNvSpPr/>
          <p:nvPr/>
        </p:nvSpPr>
        <p:spPr>
          <a:xfrm>
            <a:off x="4822825" y="1905000"/>
            <a:ext cx="2571750" cy="920750"/>
          </a:xfrm>
          <a:prstGeom prst="rect">
            <a:avLst/>
          </a:prstGeom>
          <a:solidFill>
            <a:srgbClr val="A2D086"/>
          </a:solidFill>
          <a:ln w="9525" cap="flat" cmpd="sng">
            <a:noFill/>
            <a:prstDash val="solid"/>
            <a:miter lim="800000"/>
            <a:headEnd type="none" w="sm" len="sm"/>
            <a:tailEnd type="none" w="sm" len="sm"/>
          </a:ln>
        </p:spPr>
        <p:txBody>
          <a:bodyPr spcFirstLastPara="1" wrap="square" lIns="91425" tIns="45700" rIns="91425" bIns="45700" anchor="ctr" anchorCtr="0">
            <a:noAutofit/>
          </a:bodyPr>
          <a:lstStyle/>
          <a:p>
            <a:pPr algn="ctr">
              <a:buClr>
                <a:schemeClr val="dk1"/>
              </a:buClr>
              <a:buSzPts val="3600"/>
            </a:pPr>
            <a:r>
              <a:rPr lang="en-US" sz="3600">
                <a:solidFill>
                  <a:schemeClr val="dk1"/>
                </a:solidFill>
                <a:latin typeface="+mn-lt"/>
                <a:ea typeface="Tahoma"/>
                <a:cs typeface="Tahoma"/>
                <a:sym typeface="Tahoma"/>
              </a:rPr>
              <a:t>Confirmado</a:t>
            </a:r>
            <a:endParaRPr>
              <a:latin typeface="+mn-lt"/>
            </a:endParaRPr>
          </a:p>
        </p:txBody>
      </p:sp>
      <p:cxnSp>
        <p:nvCxnSpPr>
          <p:cNvPr id="143" name="Google Shape;143;p8"/>
          <p:cNvCxnSpPr/>
          <p:nvPr/>
        </p:nvCxnSpPr>
        <p:spPr>
          <a:xfrm rot="10800000" flipH="1">
            <a:off x="2286001" y="2362201"/>
            <a:ext cx="2074863" cy="2919413"/>
          </a:xfrm>
          <a:prstGeom prst="straightConnector1">
            <a:avLst/>
          </a:prstGeom>
          <a:noFill/>
          <a:ln w="63500" cap="flat" cmpd="sng">
            <a:solidFill>
              <a:srgbClr val="0066A5"/>
            </a:solidFill>
            <a:prstDash val="solid"/>
            <a:round/>
            <a:headEnd type="none" w="sm" len="sm"/>
            <a:tailEnd type="triangle" w="lg" len="lg"/>
          </a:ln>
        </p:spPr>
      </p:cxnSp>
      <p:cxnSp>
        <p:nvCxnSpPr>
          <p:cNvPr id="144" name="Google Shape;144;p8"/>
          <p:cNvCxnSpPr/>
          <p:nvPr/>
        </p:nvCxnSpPr>
        <p:spPr>
          <a:xfrm>
            <a:off x="7907338" y="2362200"/>
            <a:ext cx="1998662" cy="3054350"/>
          </a:xfrm>
          <a:prstGeom prst="straightConnector1">
            <a:avLst/>
          </a:prstGeom>
          <a:noFill/>
          <a:ln w="63500" cap="flat" cmpd="sng">
            <a:solidFill>
              <a:srgbClr val="F8951D"/>
            </a:solidFill>
            <a:prstDash val="solid"/>
            <a:round/>
            <a:headEnd type="none" w="sm" len="sm"/>
            <a:tailEnd type="triangle" w="lg" len="lg"/>
          </a:ln>
        </p:spPr>
      </p:cxnSp>
      <p:sp>
        <p:nvSpPr>
          <p:cNvPr id="145" name="Google Shape;145;p8"/>
          <p:cNvSpPr/>
          <p:nvPr/>
        </p:nvSpPr>
        <p:spPr>
          <a:xfrm rot="-3240000">
            <a:off x="1425576" y="3408363"/>
            <a:ext cx="2879725" cy="431800"/>
          </a:xfrm>
          <a:prstGeom prst="rect">
            <a:avLst/>
          </a:prstGeom>
          <a:noFill/>
          <a:ln>
            <a:noFill/>
          </a:ln>
        </p:spPr>
        <p:txBody>
          <a:bodyPr spcFirstLastPara="1" wrap="square" lIns="91425" tIns="45700" rIns="91425" bIns="45700" anchor="ctr" anchorCtr="0">
            <a:noAutofit/>
          </a:bodyPr>
          <a:lstStyle/>
          <a:p>
            <a:pPr algn="ctr">
              <a:buClr>
                <a:schemeClr val="dk1"/>
              </a:buClr>
              <a:buSzPts val="2800"/>
            </a:pPr>
            <a:r>
              <a:rPr lang="es-ES" sz="2800" dirty="0">
                <a:solidFill>
                  <a:schemeClr val="dk1"/>
                </a:solidFill>
                <a:latin typeface="+mn-lt"/>
                <a:ea typeface="Tahoma"/>
                <a:cs typeface="Tahoma"/>
                <a:sym typeface="Tahoma"/>
              </a:rPr>
              <a:t>Más </a:t>
            </a:r>
            <a:r>
              <a:rPr lang="es-ES" sz="2800" dirty="0">
                <a:solidFill>
                  <a:schemeClr val="dk1"/>
                </a:solidFill>
                <a:ea typeface="Tahoma"/>
                <a:cs typeface="Tahoma"/>
                <a:sym typeface="Tahoma"/>
              </a:rPr>
              <a:t>certeza</a:t>
            </a:r>
            <a:endParaRPr lang="es-ES" dirty="0">
              <a:latin typeface="+mn-lt"/>
            </a:endParaRPr>
          </a:p>
        </p:txBody>
      </p:sp>
      <p:sp>
        <p:nvSpPr>
          <p:cNvPr id="146" name="Google Shape;146;p8"/>
          <p:cNvSpPr/>
          <p:nvPr/>
        </p:nvSpPr>
        <p:spPr>
          <a:xfrm rot="3420000">
            <a:off x="7673976" y="3155951"/>
            <a:ext cx="3095625" cy="720725"/>
          </a:xfrm>
          <a:prstGeom prst="rect">
            <a:avLst/>
          </a:prstGeom>
          <a:noFill/>
          <a:ln>
            <a:noFill/>
          </a:ln>
        </p:spPr>
        <p:txBody>
          <a:bodyPr spcFirstLastPara="1" wrap="square" lIns="91425" tIns="45700" rIns="91425" bIns="45700" anchor="ctr" anchorCtr="0">
            <a:noAutofit/>
          </a:bodyPr>
          <a:lstStyle/>
          <a:p>
            <a:pPr algn="ctr">
              <a:buClr>
                <a:schemeClr val="dk1"/>
              </a:buClr>
              <a:buSzPts val="2800"/>
            </a:pPr>
            <a:r>
              <a:rPr lang="en-US" sz="2800">
                <a:solidFill>
                  <a:schemeClr val="dk1"/>
                </a:solidFill>
                <a:latin typeface="+mn-lt"/>
                <a:ea typeface="Tahoma"/>
                <a:cs typeface="Tahoma"/>
                <a:sym typeface="Tahoma"/>
              </a:rPr>
              <a:t>Más inclusivo</a:t>
            </a:r>
            <a:endParaRPr>
              <a:latin typeface="+mn-lt"/>
            </a:endParaRPr>
          </a:p>
        </p:txBody>
      </p:sp>
      <p:sp>
        <p:nvSpPr>
          <p:cNvPr id="2" name="Title 1">
            <a:extLst>
              <a:ext uri="{FF2B5EF4-FFF2-40B4-BE49-F238E27FC236}">
                <a16:creationId xmlns:a16="http://schemas.microsoft.com/office/drawing/2014/main" id="{47D5E309-8249-3B29-3F3B-EB09D9BFF892}"/>
              </a:ext>
            </a:extLst>
          </p:cNvPr>
          <p:cNvSpPr>
            <a:spLocks noGrp="1"/>
          </p:cNvSpPr>
          <p:nvPr>
            <p:ph type="title"/>
          </p:nvPr>
        </p:nvSpPr>
        <p:spPr/>
        <p:txBody>
          <a:bodyPr/>
          <a:lstStyle/>
          <a:p>
            <a:r>
              <a:rPr lang="es-ES" dirty="0"/>
              <a:t>Definiciones de caso de 3 niveles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CCB49A-75AA-FDC2-6D53-4A0C3FE2C56F}"/>
              </a:ext>
            </a:extLst>
          </p:cNvPr>
          <p:cNvSpPr>
            <a:spLocks noGrp="1"/>
          </p:cNvSpPr>
          <p:nvPr>
            <p:ph type="title"/>
          </p:nvPr>
        </p:nvSpPr>
        <p:spPr/>
        <p:txBody>
          <a:bodyPr lIns="91440" tIns="45720" rIns="91440" bIns="45720" anchor="t"/>
          <a:lstStyle/>
          <a:p>
            <a:r>
              <a:rPr lang="es-ES" dirty="0"/>
              <a:t>Definición de caso de </a:t>
            </a:r>
            <a:br>
              <a:rPr lang="es-ES" dirty="0"/>
            </a:br>
            <a:r>
              <a:rPr lang="es-ES" dirty="0"/>
              <a:t>Chikungunya: Práctica (1/2)</a:t>
            </a:r>
          </a:p>
        </p:txBody>
      </p:sp>
      <p:sp>
        <p:nvSpPr>
          <p:cNvPr id="3" name="Content Placeholder 2">
            <a:extLst>
              <a:ext uri="{FF2B5EF4-FFF2-40B4-BE49-F238E27FC236}">
                <a16:creationId xmlns:a16="http://schemas.microsoft.com/office/drawing/2014/main" id="{CBDE0AE7-0600-170E-D254-78F3C68DB6A9}"/>
              </a:ext>
            </a:extLst>
          </p:cNvPr>
          <p:cNvSpPr>
            <a:spLocks noGrp="1"/>
          </p:cNvSpPr>
          <p:nvPr>
            <p:ph sz="half" idx="2"/>
          </p:nvPr>
        </p:nvSpPr>
        <p:spPr/>
        <p:txBody>
          <a:bodyPr/>
          <a:lstStyle/>
          <a:p>
            <a:pPr marL="0" indent="0">
              <a:buNone/>
            </a:pPr>
            <a:r>
              <a:rPr lang="es-ES" dirty="0"/>
              <a:t>Definición de caso en la vigilancia de Chikungunya</a:t>
            </a:r>
          </a:p>
          <a:p>
            <a:pPr lvl="1"/>
            <a:r>
              <a:rPr lang="es-ES" sz="2800" b="1" dirty="0">
                <a:latin typeface="+mn-lt"/>
              </a:rPr>
              <a:t>Caso sospechoso: </a:t>
            </a:r>
            <a:r>
              <a:rPr lang="es-ES" sz="2800" dirty="0">
                <a:latin typeface="+mn-lt"/>
              </a:rPr>
              <a:t>Cualquier persona con aparición aguda de fiebre &gt;38,5</a:t>
            </a:r>
            <a:r>
              <a:rPr lang="es-ES" sz="2800" b="1" u="none" strike="noStrike" cap="none" baseline="30000" dirty="0">
                <a:latin typeface="Arial"/>
                <a:ea typeface="Arial"/>
                <a:cs typeface="Arial"/>
                <a:sym typeface="Arial"/>
              </a:rPr>
              <a:t>o</a:t>
            </a:r>
            <a:r>
              <a:rPr lang="es-ES" sz="2800" dirty="0">
                <a:latin typeface="+mn-lt"/>
              </a:rPr>
              <a:t> C y artralgia grave o artritis no explicada por otras condiciones médicas</a:t>
            </a:r>
          </a:p>
          <a:p>
            <a:pPr lvl="1"/>
            <a:r>
              <a:rPr lang="es-ES" sz="2800" b="1" dirty="0">
                <a:latin typeface="+mn-lt"/>
              </a:rPr>
              <a:t>Caso confirmado: </a:t>
            </a:r>
            <a:r>
              <a:rPr lang="es-ES" sz="2800" dirty="0">
                <a:latin typeface="+mn-lt"/>
              </a:rPr>
              <a:t>Un caso sospechoso con confirmación </a:t>
            </a:r>
            <a:br>
              <a:rPr lang="es-ES" sz="2800" dirty="0">
                <a:latin typeface="+mn-lt"/>
              </a:rPr>
            </a:br>
            <a:r>
              <a:rPr lang="es-ES" sz="2800" dirty="0">
                <a:latin typeface="+mn-lt"/>
              </a:rPr>
              <a:t>de laboratorio</a:t>
            </a:r>
          </a:p>
          <a:p>
            <a:pPr lvl="1"/>
            <a:endParaRPr lang="es-ES" sz="2800" dirty="0">
              <a:latin typeface="+mn-lt"/>
            </a:endParaRPr>
          </a:p>
        </p:txBody>
      </p:sp>
      <p:sp>
        <p:nvSpPr>
          <p:cNvPr id="5" name="Text Placeholder 4">
            <a:extLst>
              <a:ext uri="{FF2B5EF4-FFF2-40B4-BE49-F238E27FC236}">
                <a16:creationId xmlns:a16="http://schemas.microsoft.com/office/drawing/2014/main" id="{00F30A58-2F85-C9A9-C81D-F649BE61EC11}"/>
              </a:ext>
            </a:extLst>
          </p:cNvPr>
          <p:cNvSpPr>
            <a:spLocks noGrp="1"/>
          </p:cNvSpPr>
          <p:nvPr>
            <p:ph type="body" sz="quarter" idx="4294967295"/>
          </p:nvPr>
        </p:nvSpPr>
        <p:spPr>
          <a:xfrm>
            <a:off x="7418388" y="6510338"/>
            <a:ext cx="4773612" cy="211137"/>
          </a:xfrm>
          <a:prstGeom prst="rect">
            <a:avLst/>
          </a:prstGeom>
        </p:spPr>
        <p:txBody>
          <a:bodyPr/>
          <a:lstStyle/>
          <a:p>
            <a:r>
              <a:rPr lang="en-US" sz="1200">
                <a:hlinkClick r:id="rId3"/>
              </a:rPr>
              <a:t>Herramientas para combatir el brote de chikungunya (who.int)</a:t>
            </a:r>
            <a:endParaRPr lang="en-US" sz="1200"/>
          </a:p>
          <a:p>
            <a:endParaRPr lang="en-US"/>
          </a:p>
        </p:txBody>
      </p:sp>
    </p:spTree>
    <p:extLst>
      <p:ext uri="{BB962C8B-B14F-4D97-AF65-F5344CB8AC3E}">
        <p14:creationId xmlns:p14="http://schemas.microsoft.com/office/powerpoint/2010/main" val="1621151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CCB49A-75AA-FDC2-6D53-4A0C3FE2C56F}"/>
              </a:ext>
            </a:extLst>
          </p:cNvPr>
          <p:cNvSpPr>
            <a:spLocks noGrp="1"/>
          </p:cNvSpPr>
          <p:nvPr>
            <p:ph type="title"/>
          </p:nvPr>
        </p:nvSpPr>
        <p:spPr>
          <a:xfrm>
            <a:off x="838200" y="-11430"/>
            <a:ext cx="10515600" cy="800100"/>
          </a:xfrm>
        </p:spPr>
        <p:txBody>
          <a:bodyPr/>
          <a:lstStyle/>
          <a:p>
            <a:r>
              <a:rPr lang="es-ES" dirty="0"/>
              <a:t>Definición de caso de </a:t>
            </a:r>
            <a:br>
              <a:rPr lang="es-ES" dirty="0"/>
            </a:br>
            <a:r>
              <a:rPr lang="es-ES" dirty="0"/>
              <a:t>Chikungunya: Práctica (2/2)</a:t>
            </a:r>
          </a:p>
        </p:txBody>
      </p:sp>
      <p:sp>
        <p:nvSpPr>
          <p:cNvPr id="5" name="Text Placeholder 4">
            <a:extLst>
              <a:ext uri="{FF2B5EF4-FFF2-40B4-BE49-F238E27FC236}">
                <a16:creationId xmlns:a16="http://schemas.microsoft.com/office/drawing/2014/main" id="{00F30A58-2F85-C9A9-C81D-F649BE61EC11}"/>
              </a:ext>
            </a:extLst>
          </p:cNvPr>
          <p:cNvSpPr>
            <a:spLocks noGrp="1"/>
          </p:cNvSpPr>
          <p:nvPr>
            <p:ph type="body" sz="quarter" idx="16"/>
          </p:nvPr>
        </p:nvSpPr>
        <p:spPr/>
        <p:txBody>
          <a:bodyPr/>
          <a:lstStyle/>
          <a:p>
            <a:r>
              <a:rPr lang="en-US" sz="1200">
                <a:hlinkClick r:id="rId3"/>
              </a:rPr>
              <a:t>Herramientas para combatir el brote de chikungunya (who.int)</a:t>
            </a:r>
            <a:endParaRPr lang="en-US" sz="1200"/>
          </a:p>
          <a:p>
            <a:endParaRPr lang="en-US"/>
          </a:p>
        </p:txBody>
      </p:sp>
      <p:sp>
        <p:nvSpPr>
          <p:cNvPr id="6" name="Content Placeholder 11">
            <a:extLst>
              <a:ext uri="{FF2B5EF4-FFF2-40B4-BE49-F238E27FC236}">
                <a16:creationId xmlns:a16="http://schemas.microsoft.com/office/drawing/2014/main" id="{8E25DF3F-6B68-A0FE-1833-0A4CC3F48B3B}"/>
              </a:ext>
            </a:extLst>
          </p:cNvPr>
          <p:cNvSpPr txBox="1">
            <a:spLocks/>
          </p:cNvSpPr>
          <p:nvPr/>
        </p:nvSpPr>
        <p:spPr>
          <a:xfrm>
            <a:off x="746760" y="1762125"/>
            <a:ext cx="10607040" cy="914400"/>
          </a:xfrm>
          <a:prstGeom prst="rect">
            <a:avLst/>
          </a:prstGeom>
          <a:solidFill>
            <a:schemeClr val="accent6">
              <a:lumMod val="20000"/>
              <a:lumOff val="80000"/>
            </a:schemeClr>
          </a:solidFill>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a:t>¿Cumplirían estos pacientes la definición de caso sospechoso o confirmado de chikungunya? </a:t>
            </a:r>
          </a:p>
        </p:txBody>
      </p:sp>
      <p:graphicFrame>
        <p:nvGraphicFramePr>
          <p:cNvPr id="10" name="Google Shape;155;p9">
            <a:extLst>
              <a:ext uri="{FF2B5EF4-FFF2-40B4-BE49-F238E27FC236}">
                <a16:creationId xmlns:a16="http://schemas.microsoft.com/office/drawing/2014/main" id="{FC96316A-6B1B-9976-6BD8-1FB9A4C635AC}"/>
              </a:ext>
            </a:extLst>
          </p:cNvPr>
          <p:cNvGraphicFramePr/>
          <p:nvPr>
            <p:extLst>
              <p:ext uri="{D42A27DB-BD31-4B8C-83A1-F6EECF244321}">
                <p14:modId xmlns:p14="http://schemas.microsoft.com/office/powerpoint/2010/main" val="929058591"/>
              </p:ext>
            </p:extLst>
          </p:nvPr>
        </p:nvGraphicFramePr>
        <p:xfrm>
          <a:off x="1283368" y="2938287"/>
          <a:ext cx="9721515" cy="2102850"/>
        </p:xfrm>
        <a:graphic>
          <a:graphicData uri="http://schemas.openxmlformats.org/drawingml/2006/table">
            <a:tbl>
              <a:tblPr bandRow="1"/>
              <a:tblGrid>
                <a:gridCol w="1254389">
                  <a:extLst>
                    <a:ext uri="{9D8B030D-6E8A-4147-A177-3AD203B41FA5}">
                      <a16:colId xmlns:a16="http://schemas.microsoft.com/office/drawing/2014/main" val="20000"/>
                    </a:ext>
                  </a:extLst>
                </a:gridCol>
                <a:gridCol w="1567986">
                  <a:extLst>
                    <a:ext uri="{9D8B030D-6E8A-4147-A177-3AD203B41FA5}">
                      <a16:colId xmlns:a16="http://schemas.microsoft.com/office/drawing/2014/main" val="20001"/>
                    </a:ext>
                  </a:extLst>
                </a:gridCol>
                <a:gridCol w="2299713">
                  <a:extLst>
                    <a:ext uri="{9D8B030D-6E8A-4147-A177-3AD203B41FA5}">
                      <a16:colId xmlns:a16="http://schemas.microsoft.com/office/drawing/2014/main" val="20002"/>
                    </a:ext>
                  </a:extLst>
                </a:gridCol>
                <a:gridCol w="2195181">
                  <a:extLst>
                    <a:ext uri="{9D8B030D-6E8A-4147-A177-3AD203B41FA5}">
                      <a16:colId xmlns:a16="http://schemas.microsoft.com/office/drawing/2014/main" val="20003"/>
                    </a:ext>
                  </a:extLst>
                </a:gridCol>
                <a:gridCol w="2404246">
                  <a:extLst>
                    <a:ext uri="{9D8B030D-6E8A-4147-A177-3AD203B41FA5}">
                      <a16:colId xmlns:a16="http://schemas.microsoft.com/office/drawing/2014/main" val="3134049867"/>
                    </a:ext>
                  </a:extLst>
                </a:gridCol>
              </a:tblGrid>
              <a:tr h="996205">
                <a:tc>
                  <a:txBody>
                    <a:bodyPr/>
                    <a:lstStyle/>
                    <a:p>
                      <a:pPr marL="0" marR="0" lvl="0" indent="0" algn="ctr" rtl="0">
                        <a:spcBef>
                          <a:spcPts val="0"/>
                        </a:spcBef>
                        <a:spcAft>
                          <a:spcPts val="0"/>
                        </a:spcAft>
                        <a:buNone/>
                      </a:pPr>
                      <a:r>
                        <a:rPr lang="en-US" sz="2000" b="1" u="none" strike="noStrike" cap="none">
                          <a:latin typeface="+mn-lt"/>
                          <a:sym typeface="Arial"/>
                        </a:rPr>
                        <a:t>Paciente No. </a:t>
                      </a:r>
                      <a:endParaRPr sz="2000" b="1">
                        <a:solidFill>
                          <a:schemeClr val="tx1"/>
                        </a:solidFill>
                        <a:latin typeface="+mn-lt"/>
                      </a:endParaRPr>
                    </a:p>
                  </a:txBody>
                  <a:tcPr marL="91425" marR="91425" marT="45675" marB="45675">
                    <a:solidFill>
                      <a:schemeClr val="bg2"/>
                    </a:solidFill>
                  </a:tcPr>
                </a:tc>
                <a:tc>
                  <a:txBody>
                    <a:bodyPr/>
                    <a:lstStyle/>
                    <a:p>
                      <a:pPr marL="0" marR="0" lvl="0" indent="0" algn="ctr" rtl="0">
                        <a:spcBef>
                          <a:spcPts val="0"/>
                        </a:spcBef>
                        <a:spcAft>
                          <a:spcPts val="0"/>
                        </a:spcAft>
                        <a:buNone/>
                      </a:pPr>
                      <a:r>
                        <a:rPr lang="en-US" sz="2000" b="1" u="none" strike="noStrike" cap="none">
                          <a:latin typeface="+mn-lt"/>
                          <a:sym typeface="Arial"/>
                        </a:rPr>
                        <a:t>Fiebre &gt;38,5 C</a:t>
                      </a:r>
                      <a:r>
                        <a:rPr lang="en-US" sz="2000" b="1" u="none" strike="noStrike" cap="none" baseline="30000">
                          <a:latin typeface="+mn-lt"/>
                          <a:sym typeface="Arial"/>
                        </a:rPr>
                        <a:t>o</a:t>
                      </a:r>
                      <a:endParaRPr sz="2000" b="1">
                        <a:solidFill>
                          <a:schemeClr val="tx1"/>
                        </a:solidFill>
                        <a:latin typeface="+mn-lt"/>
                      </a:endParaRPr>
                    </a:p>
                  </a:txBody>
                  <a:tcPr marL="91425" marR="91425" marT="45675" marB="45675">
                    <a:solidFill>
                      <a:schemeClr val="bg2"/>
                    </a:solidFill>
                  </a:tcPr>
                </a:tc>
                <a:tc>
                  <a:txBody>
                    <a:bodyPr/>
                    <a:lstStyle/>
                    <a:p>
                      <a:pPr marL="0" marR="0" lvl="0" indent="0" algn="ctr" rtl="0">
                        <a:spcBef>
                          <a:spcPts val="0"/>
                        </a:spcBef>
                        <a:spcAft>
                          <a:spcPts val="0"/>
                        </a:spcAft>
                        <a:buNone/>
                      </a:pPr>
                      <a:r>
                        <a:rPr lang="en-US" sz="2000" b="1" u="none" strike="noStrike" cap="none">
                          <a:latin typeface="+mn-lt"/>
                          <a:sym typeface="Arial"/>
                        </a:rPr>
                        <a:t>¿Artralgia grave o artritis? (S/N)</a:t>
                      </a:r>
                      <a:endParaRPr sz="2000" b="1" u="none" strike="noStrike" cap="none">
                        <a:solidFill>
                          <a:schemeClr val="tx1"/>
                        </a:solidFill>
                        <a:latin typeface="+mn-lt"/>
                        <a:ea typeface="Arial"/>
                        <a:cs typeface="Arial"/>
                        <a:sym typeface="Arial"/>
                      </a:endParaRPr>
                    </a:p>
                  </a:txBody>
                  <a:tcPr marL="91425" marR="91425" marT="45675" marB="45675">
                    <a:solidFill>
                      <a:schemeClr val="bg2"/>
                    </a:solidFill>
                  </a:tcPr>
                </a:tc>
                <a:tc>
                  <a:txBody>
                    <a:bodyPr/>
                    <a:lstStyle/>
                    <a:p>
                      <a:pPr marL="0" marR="0" lvl="0" indent="0" algn="ctr" rtl="0">
                        <a:spcBef>
                          <a:spcPts val="0"/>
                        </a:spcBef>
                        <a:spcAft>
                          <a:spcPts val="0"/>
                        </a:spcAft>
                        <a:buNone/>
                      </a:pPr>
                      <a:r>
                        <a:rPr lang="en-US" sz="2000" b="1" u="none" strike="noStrike" cap="none">
                          <a:latin typeface="+mn-lt"/>
                          <a:sym typeface="Arial"/>
                        </a:rPr>
                        <a:t>¿Otra enfermedad? (S/N)</a:t>
                      </a:r>
                      <a:endParaRPr sz="2000" b="1" u="none" strike="noStrike" cap="none">
                        <a:solidFill>
                          <a:schemeClr val="tx1"/>
                        </a:solidFill>
                        <a:latin typeface="+mn-lt"/>
                        <a:ea typeface="Arial"/>
                        <a:cs typeface="Arial"/>
                        <a:sym typeface="Arial"/>
                      </a:endParaRPr>
                    </a:p>
                  </a:txBody>
                  <a:tcPr marL="91425" marR="91425" marT="45675" marB="45675">
                    <a:solidFill>
                      <a:schemeClr val="bg2"/>
                    </a:solidFill>
                  </a:tcPr>
                </a:tc>
                <a:tc>
                  <a:txBody>
                    <a:bodyPr/>
                    <a:lstStyle/>
                    <a:p>
                      <a:pPr marL="0" marR="0" lvl="0" indent="0" algn="ctr" rtl="0">
                        <a:spcBef>
                          <a:spcPts val="0"/>
                        </a:spcBef>
                        <a:spcAft>
                          <a:spcPts val="0"/>
                        </a:spcAft>
                        <a:buNone/>
                      </a:pPr>
                      <a:r>
                        <a:rPr lang="en-US" sz="2000" b="1" u="none" strike="noStrike" cap="none" dirty="0">
                          <a:solidFill>
                            <a:schemeClr val="tx1"/>
                          </a:solidFill>
                          <a:latin typeface="+mn-lt"/>
                          <a:ea typeface="Arial"/>
                          <a:cs typeface="Arial"/>
                          <a:sym typeface="Arial"/>
                        </a:rPr>
                        <a:t>¿Cumple la definición de caso?</a:t>
                      </a:r>
                      <a:endParaRPr sz="2000" b="1" u="none" strike="noStrike" cap="none" dirty="0">
                        <a:solidFill>
                          <a:schemeClr val="tx1"/>
                        </a:solidFill>
                        <a:latin typeface="+mn-lt"/>
                        <a:ea typeface="Arial"/>
                        <a:cs typeface="Arial"/>
                        <a:sym typeface="Arial"/>
                      </a:endParaRPr>
                    </a:p>
                  </a:txBody>
                  <a:tcPr marL="91425" marR="91425" marT="45675" marB="45675">
                    <a:solidFill>
                      <a:schemeClr val="bg2"/>
                    </a:solidFill>
                  </a:tcPr>
                </a:tc>
                <a:extLst>
                  <a:ext uri="{0D108BD9-81ED-4DB2-BD59-A6C34878D82A}">
                    <a16:rowId xmlns:a16="http://schemas.microsoft.com/office/drawing/2014/main" val="10000"/>
                  </a:ext>
                </a:extLst>
              </a:tr>
              <a:tr h="392389">
                <a:tc>
                  <a:txBody>
                    <a:bodyPr/>
                    <a:lstStyle/>
                    <a:p>
                      <a:pPr marL="0" marR="0" lvl="0" indent="0" algn="ctr" rtl="0">
                        <a:spcBef>
                          <a:spcPts val="0"/>
                        </a:spcBef>
                        <a:spcAft>
                          <a:spcPts val="0"/>
                        </a:spcAft>
                        <a:buNone/>
                      </a:pPr>
                      <a:r>
                        <a:rPr lang="en-US" sz="2000" u="none" strike="noStrike" cap="none">
                          <a:latin typeface="+mn-lt"/>
                          <a:sym typeface="Arial"/>
                        </a:rPr>
                        <a:t>1</a:t>
                      </a:r>
                      <a:endParaRPr sz="2000">
                        <a:latin typeface="+mn-lt"/>
                      </a:endParaRPr>
                    </a:p>
                  </a:txBody>
                  <a:tcPr marL="91425" marR="91425" marT="45675" marB="45675"/>
                </a:tc>
                <a:tc>
                  <a:txBody>
                    <a:bodyPr/>
                    <a:lstStyle/>
                    <a:p>
                      <a:pPr marL="0" marR="0" lvl="0" indent="0" algn="ctr" rtl="0">
                        <a:spcBef>
                          <a:spcPts val="0"/>
                        </a:spcBef>
                        <a:spcAft>
                          <a:spcPts val="0"/>
                        </a:spcAft>
                        <a:buNone/>
                      </a:pPr>
                      <a:r>
                        <a:rPr lang="en-US" sz="2000" u="none" strike="noStrike" cap="none">
                          <a:latin typeface="+mn-lt"/>
                          <a:sym typeface="Arial"/>
                        </a:rPr>
                        <a:t>Sí</a:t>
                      </a:r>
                      <a:endParaRPr sz="2000">
                        <a:latin typeface="+mn-lt"/>
                      </a:endParaRPr>
                    </a:p>
                  </a:txBody>
                  <a:tcPr marL="91425" marR="91425" marT="45675" marB="45675"/>
                </a:tc>
                <a:tc>
                  <a:txBody>
                    <a:bodyPr/>
                    <a:lstStyle/>
                    <a:p>
                      <a:pPr marL="0" marR="0" lvl="0" indent="0" algn="ctr" rtl="0">
                        <a:spcBef>
                          <a:spcPts val="0"/>
                        </a:spcBef>
                        <a:spcAft>
                          <a:spcPts val="0"/>
                        </a:spcAft>
                        <a:buNone/>
                      </a:pPr>
                      <a:r>
                        <a:rPr lang="en-US" sz="2000" u="none" strike="noStrike" cap="none">
                          <a:latin typeface="+mn-lt"/>
                          <a:sym typeface="Arial"/>
                        </a:rPr>
                        <a:t>Sí</a:t>
                      </a:r>
                      <a:endParaRPr sz="2000">
                        <a:latin typeface="+mn-lt"/>
                      </a:endParaRPr>
                    </a:p>
                  </a:txBody>
                  <a:tcPr marL="91425" marR="91425" marT="45675" marB="45675"/>
                </a:tc>
                <a:tc>
                  <a:txBody>
                    <a:bodyPr/>
                    <a:lstStyle/>
                    <a:p>
                      <a:pPr marL="0" marR="0" lvl="0" indent="0" algn="ctr" rtl="0">
                        <a:spcBef>
                          <a:spcPts val="0"/>
                        </a:spcBef>
                        <a:spcAft>
                          <a:spcPts val="0"/>
                        </a:spcAft>
                        <a:buNone/>
                      </a:pPr>
                      <a:r>
                        <a:rPr lang="en-US" sz="2000" u="none" strike="noStrike" cap="none">
                          <a:latin typeface="+mn-lt"/>
                          <a:sym typeface="Arial"/>
                        </a:rPr>
                        <a:t>No</a:t>
                      </a:r>
                      <a:endParaRPr sz="2000">
                        <a:latin typeface="+mn-lt"/>
                      </a:endParaRPr>
                    </a:p>
                  </a:txBody>
                  <a:tcPr marL="91425" marR="91425" marT="45675" marB="45675"/>
                </a:tc>
                <a:tc>
                  <a:txBody>
                    <a:bodyPr/>
                    <a:lstStyle/>
                    <a:p>
                      <a:pPr marL="0" marR="0" lvl="0" indent="0" algn="ctr" rtl="0">
                        <a:spcBef>
                          <a:spcPts val="0"/>
                        </a:spcBef>
                        <a:spcAft>
                          <a:spcPts val="0"/>
                        </a:spcAft>
                        <a:buNone/>
                      </a:pPr>
                      <a:endParaRPr sz="2000">
                        <a:latin typeface="+mn-lt"/>
                      </a:endParaRPr>
                    </a:p>
                  </a:txBody>
                  <a:tcPr marL="91425" marR="91425" marT="45675" marB="45675"/>
                </a:tc>
                <a:extLst>
                  <a:ext uri="{0D108BD9-81ED-4DB2-BD59-A6C34878D82A}">
                    <a16:rowId xmlns:a16="http://schemas.microsoft.com/office/drawing/2014/main" val="10001"/>
                  </a:ext>
                </a:extLst>
              </a:tr>
              <a:tr h="694297">
                <a:tc>
                  <a:txBody>
                    <a:bodyPr/>
                    <a:lstStyle/>
                    <a:p>
                      <a:pPr marL="0" marR="0" lvl="0" indent="0" algn="ctr" rtl="0">
                        <a:spcBef>
                          <a:spcPts val="0"/>
                        </a:spcBef>
                        <a:spcAft>
                          <a:spcPts val="0"/>
                        </a:spcAft>
                        <a:buNone/>
                      </a:pPr>
                      <a:r>
                        <a:rPr lang="en-US" sz="2000" u="none" strike="noStrike" cap="none">
                          <a:latin typeface="+mn-lt"/>
                          <a:sym typeface="Arial"/>
                        </a:rPr>
                        <a:t>2</a:t>
                      </a:r>
                      <a:endParaRPr sz="2000">
                        <a:latin typeface="+mn-lt"/>
                      </a:endParaRPr>
                    </a:p>
                  </a:txBody>
                  <a:tcPr marL="91425" marR="91425" marT="45675" marB="45675"/>
                </a:tc>
                <a:tc>
                  <a:txBody>
                    <a:bodyPr/>
                    <a:lstStyle/>
                    <a:p>
                      <a:pPr marL="0" marR="0" lvl="0" indent="0" algn="ctr" rtl="0">
                        <a:spcBef>
                          <a:spcPts val="0"/>
                        </a:spcBef>
                        <a:spcAft>
                          <a:spcPts val="0"/>
                        </a:spcAft>
                        <a:buNone/>
                      </a:pPr>
                      <a:r>
                        <a:rPr lang="en-US" sz="2000" u="none" strike="noStrike" cap="none">
                          <a:latin typeface="+mn-lt"/>
                          <a:sym typeface="Arial"/>
                        </a:rPr>
                        <a:t>"se siente caliente"</a:t>
                      </a:r>
                      <a:endParaRPr sz="2000">
                        <a:latin typeface="+mn-lt"/>
                      </a:endParaRPr>
                    </a:p>
                  </a:txBody>
                  <a:tcPr marL="91425" marR="91425" marT="45675" marB="45675"/>
                </a:tc>
                <a:tc>
                  <a:txBody>
                    <a:bodyPr/>
                    <a:lstStyle/>
                    <a:p>
                      <a:pPr marL="0" marR="0" lvl="0" indent="0" algn="ctr" rtl="0">
                        <a:spcBef>
                          <a:spcPts val="0"/>
                        </a:spcBef>
                        <a:spcAft>
                          <a:spcPts val="0"/>
                        </a:spcAft>
                        <a:buNone/>
                      </a:pPr>
                      <a:r>
                        <a:rPr lang="en-US" sz="2000" u="none" strike="noStrike" cap="none">
                          <a:latin typeface="+mn-lt"/>
                          <a:sym typeface="Arial"/>
                        </a:rPr>
                        <a:t>Sí</a:t>
                      </a:r>
                      <a:endParaRPr sz="2000">
                        <a:latin typeface="+mn-lt"/>
                      </a:endParaRPr>
                    </a:p>
                  </a:txBody>
                  <a:tcPr marL="91425" marR="91425" marT="45675" marB="45675"/>
                </a:tc>
                <a:tc>
                  <a:txBody>
                    <a:bodyPr/>
                    <a:lstStyle/>
                    <a:p>
                      <a:pPr marL="0" marR="0" lvl="0" indent="0" algn="ctr" rtl="0">
                        <a:spcBef>
                          <a:spcPts val="0"/>
                        </a:spcBef>
                        <a:spcAft>
                          <a:spcPts val="0"/>
                        </a:spcAft>
                        <a:buNone/>
                      </a:pPr>
                      <a:r>
                        <a:rPr lang="en-US" sz="2000" u="none" strike="noStrike" cap="none">
                          <a:latin typeface="+mn-lt"/>
                          <a:sym typeface="Arial"/>
                        </a:rPr>
                        <a:t>No</a:t>
                      </a:r>
                      <a:endParaRPr sz="2000">
                        <a:latin typeface="+mn-lt"/>
                      </a:endParaRPr>
                    </a:p>
                  </a:txBody>
                  <a:tcPr marL="91425" marR="91425" marT="45675" marB="45675"/>
                </a:tc>
                <a:tc>
                  <a:txBody>
                    <a:bodyPr/>
                    <a:lstStyle/>
                    <a:p>
                      <a:pPr marL="0" marR="0" lvl="0" indent="0" algn="ctr" rtl="0">
                        <a:spcBef>
                          <a:spcPts val="0"/>
                        </a:spcBef>
                        <a:spcAft>
                          <a:spcPts val="0"/>
                        </a:spcAft>
                        <a:buNone/>
                      </a:pPr>
                      <a:endParaRPr sz="2000" dirty="0">
                        <a:latin typeface="+mn-lt"/>
                      </a:endParaRPr>
                    </a:p>
                  </a:txBody>
                  <a:tcPr marL="91425" marR="91425" marT="45675" marB="45675"/>
                </a:tc>
                <a:extLst>
                  <a:ext uri="{0D108BD9-81ED-4DB2-BD59-A6C34878D82A}">
                    <a16:rowId xmlns:a16="http://schemas.microsoft.com/office/drawing/2014/main" val="10002"/>
                  </a:ext>
                </a:extLst>
              </a:tr>
            </a:tbl>
          </a:graphicData>
        </a:graphic>
      </p:graphicFrame>
      <p:sp>
        <p:nvSpPr>
          <p:cNvPr id="7" name="TextBox 6">
            <a:extLst>
              <a:ext uri="{FF2B5EF4-FFF2-40B4-BE49-F238E27FC236}">
                <a16:creationId xmlns:a16="http://schemas.microsoft.com/office/drawing/2014/main" id="{4FF7F138-17B6-E29C-E921-FD61E87D367A}"/>
              </a:ext>
            </a:extLst>
          </p:cNvPr>
          <p:cNvSpPr txBox="1"/>
          <p:nvPr/>
        </p:nvSpPr>
        <p:spPr>
          <a:xfrm>
            <a:off x="8574103" y="3900532"/>
            <a:ext cx="2117558" cy="400110"/>
          </a:xfrm>
          <a:prstGeom prst="rect">
            <a:avLst/>
          </a:prstGeom>
          <a:noFill/>
        </p:spPr>
        <p:txBody>
          <a:bodyPr wrap="square" lIns="91440" tIns="45720" rIns="91440" bIns="45720" rtlCol="0" anchor="t">
            <a:spAutoFit/>
          </a:bodyPr>
          <a:lstStyle/>
          <a:p>
            <a:pPr algn="ctr"/>
            <a:r>
              <a:rPr lang="en-US" sz="2000" b="1" dirty="0">
                <a:solidFill>
                  <a:srgbClr val="109648"/>
                </a:solidFill>
              </a:rPr>
              <a:t>Sospechoso</a:t>
            </a:r>
            <a:endParaRPr lang="en-US" sz="2000" b="1" dirty="0">
              <a:solidFill>
                <a:srgbClr val="109648"/>
              </a:solidFill>
              <a:cs typeface="Arial"/>
            </a:endParaRPr>
          </a:p>
        </p:txBody>
      </p:sp>
      <p:sp>
        <p:nvSpPr>
          <p:cNvPr id="8" name="TextBox 7">
            <a:extLst>
              <a:ext uri="{FF2B5EF4-FFF2-40B4-BE49-F238E27FC236}">
                <a16:creationId xmlns:a16="http://schemas.microsoft.com/office/drawing/2014/main" id="{DBBF94EA-CA0B-CDEA-CD5B-C6E25297A719}"/>
              </a:ext>
            </a:extLst>
          </p:cNvPr>
          <p:cNvSpPr txBox="1"/>
          <p:nvPr/>
        </p:nvSpPr>
        <p:spPr>
          <a:xfrm>
            <a:off x="8654314" y="4436727"/>
            <a:ext cx="2117558" cy="400110"/>
          </a:xfrm>
          <a:prstGeom prst="rect">
            <a:avLst/>
          </a:prstGeom>
          <a:noFill/>
        </p:spPr>
        <p:txBody>
          <a:bodyPr wrap="square" rtlCol="0">
            <a:spAutoFit/>
          </a:bodyPr>
          <a:lstStyle/>
          <a:p>
            <a:pPr algn="ctr"/>
            <a:r>
              <a:rPr lang="en-US" sz="2000" b="1" dirty="0">
                <a:solidFill>
                  <a:srgbClr val="109648"/>
                </a:solidFill>
              </a:rPr>
              <a:t>No</a:t>
            </a:r>
          </a:p>
        </p:txBody>
      </p:sp>
    </p:spTree>
    <p:extLst>
      <p:ext uri="{BB962C8B-B14F-4D97-AF65-F5344CB8AC3E}">
        <p14:creationId xmlns:p14="http://schemas.microsoft.com/office/powerpoint/2010/main" val="286776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176753-D7C5-C095-B25E-F30FAFC8D046}"/>
              </a:ext>
            </a:extLst>
          </p:cNvPr>
          <p:cNvSpPr>
            <a:spLocks noGrp="1"/>
          </p:cNvSpPr>
          <p:nvPr>
            <p:ph sz="half" idx="2"/>
          </p:nvPr>
        </p:nvSpPr>
        <p:spPr>
          <a:xfrm>
            <a:off x="838200" y="1478857"/>
            <a:ext cx="10515600" cy="955241"/>
          </a:xfrm>
        </p:spPr>
        <p:txBody>
          <a:bodyPr lIns="91440" tIns="45720" rIns="91440" bIns="45720" anchor="t"/>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(1/11)</a:t>
            </a:r>
          </a:p>
        </p:txBody>
      </p:sp>
      <p:sp>
        <p:nvSpPr>
          <p:cNvPr id="32" name="Rectangle 31">
            <a:extLst>
              <a:ext uri="{FF2B5EF4-FFF2-40B4-BE49-F238E27FC236}">
                <a16:creationId xmlns:a16="http://schemas.microsoft.com/office/drawing/2014/main" id="{8037D130-84A6-BE3F-C159-6AC4FCC34150}"/>
              </a:ext>
            </a:extLst>
          </p:cNvPr>
          <p:cNvSpPr/>
          <p:nvPr/>
        </p:nvSpPr>
        <p:spPr>
          <a:xfrm>
            <a:off x="1972457"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Left Brace 2">
            <a:extLst>
              <a:ext uri="{FF2B5EF4-FFF2-40B4-BE49-F238E27FC236}">
                <a16:creationId xmlns:a16="http://schemas.microsoft.com/office/drawing/2014/main" id="{0A3526E2-6787-038F-D72C-9C6E0979A27E}"/>
              </a:ext>
            </a:extLst>
          </p:cNvPr>
          <p:cNvSpPr/>
          <p:nvPr/>
        </p:nvSpPr>
        <p:spPr>
          <a:xfrm rot="16200000">
            <a:off x="5956302" y="1937273"/>
            <a:ext cx="270262" cy="825621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3356241D-19DA-1D73-4432-CEAA909EAE41}"/>
              </a:ext>
            </a:extLst>
          </p:cNvPr>
          <p:cNvSpPr txBox="1"/>
          <p:nvPr/>
        </p:nvSpPr>
        <p:spPr>
          <a:xfrm>
            <a:off x="4624583" y="6200513"/>
            <a:ext cx="2933700" cy="369332"/>
          </a:xfrm>
          <a:prstGeom prst="rect">
            <a:avLst/>
          </a:prstGeom>
          <a:noFill/>
        </p:spPr>
        <p:txBody>
          <a:bodyPr wrap="square" rtlCol="0">
            <a:spAutoFit/>
          </a:bodyPr>
          <a:lstStyle/>
          <a:p>
            <a:pPr algn="ctr"/>
            <a:r>
              <a:rPr lang="en-US" b="1"/>
              <a:t>Expuesto</a:t>
            </a:r>
          </a:p>
        </p:txBody>
      </p:sp>
    </p:spTree>
    <p:extLst>
      <p:ext uri="{BB962C8B-B14F-4D97-AF65-F5344CB8AC3E}">
        <p14:creationId xmlns:p14="http://schemas.microsoft.com/office/powerpoint/2010/main" val="832013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6" name="Content Placeholder 1">
            <a:extLst>
              <a:ext uri="{FF2B5EF4-FFF2-40B4-BE49-F238E27FC236}">
                <a16:creationId xmlns:a16="http://schemas.microsoft.com/office/drawing/2014/main" id="{D835C810-20AB-028D-6F60-56B2D626CD38}"/>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(2/11)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Google Shape;169;p10">
            <a:extLst>
              <a:ext uri="{FF2B5EF4-FFF2-40B4-BE49-F238E27FC236}">
                <a16:creationId xmlns:a16="http://schemas.microsoft.com/office/drawing/2014/main" id="{359A970B-EE98-8444-B4B6-9B3DBEC916CC}"/>
              </a:ext>
            </a:extLst>
          </p:cNvPr>
          <p:cNvSpPr txBox="1"/>
          <p:nvPr/>
        </p:nvSpPr>
        <p:spPr>
          <a:xfrm>
            <a:off x="4153086" y="3626315"/>
            <a:ext cx="1938338"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Infectado</a:t>
            </a:r>
            <a:endParaRPr sz="2000" b="1"/>
          </a:p>
        </p:txBody>
      </p:sp>
      <p:sp>
        <p:nvSpPr>
          <p:cNvPr id="37" name="Google Shape;178;p10">
            <a:extLst>
              <a:ext uri="{FF2B5EF4-FFF2-40B4-BE49-F238E27FC236}">
                <a16:creationId xmlns:a16="http://schemas.microsoft.com/office/drawing/2014/main" id="{BDE67D51-918F-77DC-6099-BE03AD3011D0}"/>
              </a:ext>
            </a:extLst>
          </p:cNvPr>
          <p:cNvSpPr txBox="1"/>
          <p:nvPr/>
        </p:nvSpPr>
        <p:spPr>
          <a:xfrm>
            <a:off x="8566623" y="3626315"/>
            <a:ext cx="1333500"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No infectado</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72457"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Brace 6">
            <a:extLst>
              <a:ext uri="{FF2B5EF4-FFF2-40B4-BE49-F238E27FC236}">
                <a16:creationId xmlns:a16="http://schemas.microsoft.com/office/drawing/2014/main" id="{BF6A05EB-5B16-BD31-F253-3F1CB066339C}"/>
              </a:ext>
            </a:extLst>
          </p:cNvPr>
          <p:cNvSpPr/>
          <p:nvPr/>
        </p:nvSpPr>
        <p:spPr>
          <a:xfrm rot="16200000">
            <a:off x="5956302" y="1937273"/>
            <a:ext cx="270262" cy="825621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847BE140-A169-3083-6782-B2B37C6A63B7}"/>
              </a:ext>
            </a:extLst>
          </p:cNvPr>
          <p:cNvSpPr txBox="1"/>
          <p:nvPr/>
        </p:nvSpPr>
        <p:spPr>
          <a:xfrm>
            <a:off x="4624583" y="6200513"/>
            <a:ext cx="2933700" cy="369332"/>
          </a:xfrm>
          <a:prstGeom prst="rect">
            <a:avLst/>
          </a:prstGeom>
          <a:noFill/>
        </p:spPr>
        <p:txBody>
          <a:bodyPr wrap="square" rtlCol="0">
            <a:spAutoFit/>
          </a:bodyPr>
          <a:lstStyle/>
          <a:p>
            <a:pPr algn="ctr"/>
            <a:r>
              <a:rPr lang="en-US" b="1"/>
              <a:t>Expuesto</a:t>
            </a:r>
          </a:p>
        </p:txBody>
      </p:sp>
    </p:spTree>
    <p:extLst>
      <p:ext uri="{BB962C8B-B14F-4D97-AF65-F5344CB8AC3E}">
        <p14:creationId xmlns:p14="http://schemas.microsoft.com/office/powerpoint/2010/main" val="57197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(3/11)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84488" y="2478398"/>
            <a:ext cx="3890095" cy="3414220"/>
          </a:xfrm>
          <a:prstGeom prst="rect">
            <a:avLst/>
          </a:prstGeom>
          <a:solidFill>
            <a:srgbClr val="F37D88"/>
          </a:solidFill>
          <a:ln w="28575">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Google Shape;176;p10">
            <a:extLst>
              <a:ext uri="{FF2B5EF4-FFF2-40B4-BE49-F238E27FC236}">
                <a16:creationId xmlns:a16="http://schemas.microsoft.com/office/drawing/2014/main" id="{14A48DC3-6B82-ED20-100C-8B75B5717993}"/>
              </a:ext>
            </a:extLst>
          </p:cNvPr>
          <p:cNvSpPr txBox="1"/>
          <p:nvPr/>
        </p:nvSpPr>
        <p:spPr>
          <a:xfrm>
            <a:off x="2834005" y="3768763"/>
            <a:ext cx="1868638"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Sintomático</a:t>
            </a:r>
            <a:endParaRPr sz="2000" b="1"/>
          </a:p>
        </p:txBody>
      </p:sp>
      <p:sp>
        <p:nvSpPr>
          <p:cNvPr id="5" name="Google Shape;176;p10">
            <a:extLst>
              <a:ext uri="{FF2B5EF4-FFF2-40B4-BE49-F238E27FC236}">
                <a16:creationId xmlns:a16="http://schemas.microsoft.com/office/drawing/2014/main" id="{C5CF74ED-691C-CB16-78FE-0528B0402E51}"/>
              </a:ext>
            </a:extLst>
          </p:cNvPr>
          <p:cNvSpPr txBox="1"/>
          <p:nvPr/>
        </p:nvSpPr>
        <p:spPr>
          <a:xfrm>
            <a:off x="6096000" y="3768763"/>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6" name="Google Shape;178;p10">
            <a:extLst>
              <a:ext uri="{FF2B5EF4-FFF2-40B4-BE49-F238E27FC236}">
                <a16:creationId xmlns:a16="http://schemas.microsoft.com/office/drawing/2014/main" id="{4BE6D7AD-4848-8DF3-523E-3459361B8D2F}"/>
              </a:ext>
            </a:extLst>
          </p:cNvPr>
          <p:cNvSpPr txBox="1"/>
          <p:nvPr/>
        </p:nvSpPr>
        <p:spPr>
          <a:xfrm>
            <a:off x="8566623" y="3626315"/>
            <a:ext cx="1333500"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No infectado</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84489"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Brace 7">
            <a:extLst>
              <a:ext uri="{FF2B5EF4-FFF2-40B4-BE49-F238E27FC236}">
                <a16:creationId xmlns:a16="http://schemas.microsoft.com/office/drawing/2014/main" id="{F3AE58FE-1ED2-C7C9-E971-DCD7EDE1EC28}"/>
              </a:ext>
            </a:extLst>
          </p:cNvPr>
          <p:cNvSpPr/>
          <p:nvPr/>
        </p:nvSpPr>
        <p:spPr>
          <a:xfrm rot="16200000">
            <a:off x="4930100" y="2963476"/>
            <a:ext cx="280052" cy="62136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D8259B3C-6882-667B-CF91-737CDA7798EF}"/>
              </a:ext>
            </a:extLst>
          </p:cNvPr>
          <p:cNvSpPr txBox="1"/>
          <p:nvPr/>
        </p:nvSpPr>
        <p:spPr>
          <a:xfrm>
            <a:off x="4629150" y="6200513"/>
            <a:ext cx="2933700" cy="369332"/>
          </a:xfrm>
          <a:prstGeom prst="rect">
            <a:avLst/>
          </a:prstGeom>
          <a:noFill/>
        </p:spPr>
        <p:txBody>
          <a:bodyPr wrap="square" rtlCol="0">
            <a:spAutoFit/>
          </a:bodyPr>
          <a:lstStyle/>
          <a:p>
            <a:r>
              <a:rPr lang="en-US" b="1"/>
              <a:t>Infectado</a:t>
            </a:r>
          </a:p>
        </p:txBody>
      </p:sp>
      <p:sp>
        <p:nvSpPr>
          <p:cNvPr id="9" name="Content Placeholder 1">
            <a:extLst>
              <a:ext uri="{FF2B5EF4-FFF2-40B4-BE49-F238E27FC236}">
                <a16:creationId xmlns:a16="http://schemas.microsoft.com/office/drawing/2014/main" id="{A892507D-6846-F680-5F4E-29A7AE6C42A4}"/>
              </a:ext>
            </a:extLst>
          </p:cNvPr>
          <p:cNvSpPr txBox="1">
            <a:spLocks/>
          </p:cNvSpPr>
          <p:nvPr/>
        </p:nvSpPr>
        <p:spPr>
          <a:xfrm>
            <a:off x="838200" y="1478857"/>
            <a:ext cx="10515600" cy="955241"/>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Font typeface="Arial" panose="020B0604020202020204" pitchFamily="34" charset="0"/>
              <a:buNone/>
            </a:pPr>
            <a:endParaRPr lang="es-ES" sz="2400" dirty="0"/>
          </a:p>
        </p:txBody>
      </p:sp>
    </p:spTree>
    <p:extLst>
      <p:ext uri="{BB962C8B-B14F-4D97-AF65-F5344CB8AC3E}">
        <p14:creationId xmlns:p14="http://schemas.microsoft.com/office/powerpoint/2010/main" val="4218142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8" name="Content Placeholder 1">
            <a:extLst>
              <a:ext uri="{FF2B5EF4-FFF2-40B4-BE49-F238E27FC236}">
                <a16:creationId xmlns:a16="http://schemas.microsoft.com/office/drawing/2014/main" id="{4DE24EAC-8B9F-B799-A04D-49C7A11B5139}"/>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(4/11)</a:t>
            </a:r>
          </a:p>
        </p:txBody>
      </p:sp>
      <p:sp>
        <p:nvSpPr>
          <p:cNvPr id="22" name="Rectangle 21">
            <a:extLst>
              <a:ext uri="{FF2B5EF4-FFF2-40B4-BE49-F238E27FC236}">
                <a16:creationId xmlns:a16="http://schemas.microsoft.com/office/drawing/2014/main" id="{9AD78E86-4C62-E636-FDCA-56F68C8511BA}"/>
              </a:ext>
            </a:extLst>
          </p:cNvPr>
          <p:cNvSpPr/>
          <p:nvPr/>
        </p:nvSpPr>
        <p:spPr>
          <a:xfrm>
            <a:off x="5898648" y="2471731"/>
            <a:ext cx="2287410"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Google Shape;176;p10">
            <a:extLst>
              <a:ext uri="{FF2B5EF4-FFF2-40B4-BE49-F238E27FC236}">
                <a16:creationId xmlns:a16="http://schemas.microsoft.com/office/drawing/2014/main" id="{14A48DC3-6B82-ED20-100C-8B75B5717993}"/>
              </a:ext>
            </a:extLst>
          </p:cNvPr>
          <p:cNvSpPr txBox="1"/>
          <p:nvPr/>
        </p:nvSpPr>
        <p:spPr>
          <a:xfrm>
            <a:off x="2787585" y="3576258"/>
            <a:ext cx="1868638"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Sintomático</a:t>
            </a:r>
            <a:endParaRPr sz="2000" b="1"/>
          </a:p>
        </p:txBody>
      </p:sp>
      <p:sp>
        <p:nvSpPr>
          <p:cNvPr id="11" name="L-Shape 10">
            <a:extLst>
              <a:ext uri="{FF2B5EF4-FFF2-40B4-BE49-F238E27FC236}">
                <a16:creationId xmlns:a16="http://schemas.microsoft.com/office/drawing/2014/main" id="{63058413-B572-E3DE-A0A5-9AF65C0FFE51}"/>
              </a:ext>
            </a:extLst>
          </p:cNvPr>
          <p:cNvSpPr/>
          <p:nvPr/>
        </p:nvSpPr>
        <p:spPr>
          <a:xfrm rot="10800000">
            <a:off x="1972454" y="2475061"/>
            <a:ext cx="3926194" cy="3414219"/>
          </a:xfrm>
          <a:prstGeom prst="corner">
            <a:avLst>
              <a:gd name="adj1" fmla="val 55638"/>
              <a:gd name="adj2" fmla="val 64801"/>
            </a:avLst>
          </a:prstGeom>
          <a:solidFill>
            <a:srgbClr val="EF5362"/>
          </a:solidFill>
          <a:ln>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173;p10">
            <a:extLst>
              <a:ext uri="{FF2B5EF4-FFF2-40B4-BE49-F238E27FC236}">
                <a16:creationId xmlns:a16="http://schemas.microsoft.com/office/drawing/2014/main" id="{4B824D17-4705-2372-D197-39CE3BF76077}"/>
              </a:ext>
            </a:extLst>
          </p:cNvPr>
          <p:cNvSpPr txBox="1"/>
          <p:nvPr/>
        </p:nvSpPr>
        <p:spPr>
          <a:xfrm>
            <a:off x="4084592" y="2868412"/>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12" name="Google Shape;176;p10">
            <a:extLst>
              <a:ext uri="{FF2B5EF4-FFF2-40B4-BE49-F238E27FC236}">
                <a16:creationId xmlns:a16="http://schemas.microsoft.com/office/drawing/2014/main" id="{0131BCB6-2681-CAD1-7186-384DB75DBF20}"/>
              </a:ext>
            </a:extLst>
          </p:cNvPr>
          <p:cNvSpPr txBox="1"/>
          <p:nvPr/>
        </p:nvSpPr>
        <p:spPr>
          <a:xfrm>
            <a:off x="6096000" y="3768763"/>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13" name="Google Shape;178;p10">
            <a:extLst>
              <a:ext uri="{FF2B5EF4-FFF2-40B4-BE49-F238E27FC236}">
                <a16:creationId xmlns:a16="http://schemas.microsoft.com/office/drawing/2014/main" id="{0B273EB4-A5CE-707B-DE5F-E3EC62DE53F5}"/>
              </a:ext>
            </a:extLst>
          </p:cNvPr>
          <p:cNvSpPr txBox="1"/>
          <p:nvPr/>
        </p:nvSpPr>
        <p:spPr>
          <a:xfrm>
            <a:off x="8566623" y="3626315"/>
            <a:ext cx="1333500"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No infectado</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Left Brace 2">
            <a:extLst>
              <a:ext uri="{FF2B5EF4-FFF2-40B4-BE49-F238E27FC236}">
                <a16:creationId xmlns:a16="http://schemas.microsoft.com/office/drawing/2014/main" id="{72760E38-343D-8D84-4E5F-227798362914}"/>
              </a:ext>
            </a:extLst>
          </p:cNvPr>
          <p:cNvSpPr/>
          <p:nvPr/>
        </p:nvSpPr>
        <p:spPr>
          <a:xfrm rot="16200000">
            <a:off x="3790961" y="4102615"/>
            <a:ext cx="280052" cy="393532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650AAACF-964E-2D96-C476-B18DB47FDAF7}"/>
              </a:ext>
            </a:extLst>
          </p:cNvPr>
          <p:cNvSpPr txBox="1"/>
          <p:nvPr/>
        </p:nvSpPr>
        <p:spPr>
          <a:xfrm>
            <a:off x="2464137" y="6210303"/>
            <a:ext cx="2933700" cy="369332"/>
          </a:xfrm>
          <a:prstGeom prst="rect">
            <a:avLst/>
          </a:prstGeom>
          <a:noFill/>
        </p:spPr>
        <p:txBody>
          <a:bodyPr wrap="square" rtlCol="0">
            <a:spAutoFit/>
          </a:bodyPr>
          <a:lstStyle/>
          <a:p>
            <a:pPr algn="ctr"/>
            <a:r>
              <a:rPr lang="en-US" b="1"/>
              <a:t>Sintomático</a:t>
            </a:r>
          </a:p>
        </p:txBody>
      </p:sp>
    </p:spTree>
    <p:extLst>
      <p:ext uri="{BB962C8B-B14F-4D97-AF65-F5344CB8AC3E}">
        <p14:creationId xmlns:p14="http://schemas.microsoft.com/office/powerpoint/2010/main" val="2344944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2" name="Content Placeholder 1">
            <a:extLst>
              <a:ext uri="{FF2B5EF4-FFF2-40B4-BE49-F238E27FC236}">
                <a16:creationId xmlns:a16="http://schemas.microsoft.com/office/drawing/2014/main" id="{4AD23577-A22C-99DD-E376-08CC13DB29F9}"/>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(5/11)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a:ln w="28575">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F200068-3F9C-252E-5D1B-10B5DAA16019}"/>
              </a:ext>
            </a:extLst>
          </p:cNvPr>
          <p:cNvSpPr/>
          <p:nvPr/>
        </p:nvSpPr>
        <p:spPr>
          <a:xfrm>
            <a:off x="1963307" y="2475063"/>
            <a:ext cx="1707735" cy="3414219"/>
          </a:xfrm>
          <a:prstGeom prst="rect">
            <a:avLst/>
          </a:prstGeom>
          <a:solidFill>
            <a:schemeClr val="accent5">
              <a:lumMod val="60000"/>
              <a:lumOff val="4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Google Shape;176;p10">
            <a:extLst>
              <a:ext uri="{FF2B5EF4-FFF2-40B4-BE49-F238E27FC236}">
                <a16:creationId xmlns:a16="http://schemas.microsoft.com/office/drawing/2014/main" id="{0F161317-E26D-12C0-FC5F-1E4C68DA221E}"/>
              </a:ext>
            </a:extLst>
          </p:cNvPr>
          <p:cNvSpPr txBox="1"/>
          <p:nvPr/>
        </p:nvSpPr>
        <p:spPr>
          <a:xfrm>
            <a:off x="1996522" y="4926359"/>
            <a:ext cx="172264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Artralgia / Artritis</a:t>
            </a:r>
            <a:endParaRPr sz="2000" b="1"/>
          </a:p>
        </p:txBody>
      </p:sp>
      <p:sp>
        <p:nvSpPr>
          <p:cNvPr id="7" name="Google Shape;176;p10">
            <a:extLst>
              <a:ext uri="{FF2B5EF4-FFF2-40B4-BE49-F238E27FC236}">
                <a16:creationId xmlns:a16="http://schemas.microsoft.com/office/drawing/2014/main" id="{EC1CDEFD-2473-A63E-94D8-596B5FFD12EE}"/>
              </a:ext>
            </a:extLst>
          </p:cNvPr>
          <p:cNvSpPr txBox="1"/>
          <p:nvPr/>
        </p:nvSpPr>
        <p:spPr>
          <a:xfrm>
            <a:off x="6096000" y="3768763"/>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11" name="Google Shape;178;p10">
            <a:extLst>
              <a:ext uri="{FF2B5EF4-FFF2-40B4-BE49-F238E27FC236}">
                <a16:creationId xmlns:a16="http://schemas.microsoft.com/office/drawing/2014/main" id="{D2D4B2A3-C81D-A15C-3259-9FE755526D37}"/>
              </a:ext>
            </a:extLst>
          </p:cNvPr>
          <p:cNvSpPr txBox="1"/>
          <p:nvPr/>
        </p:nvSpPr>
        <p:spPr>
          <a:xfrm>
            <a:off x="8566623" y="3626315"/>
            <a:ext cx="1333500"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No infectado</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Left Brace 2">
            <a:extLst>
              <a:ext uri="{FF2B5EF4-FFF2-40B4-BE49-F238E27FC236}">
                <a16:creationId xmlns:a16="http://schemas.microsoft.com/office/drawing/2014/main" id="{F1A2F0F6-CE19-FAC0-8225-E6CEA5047777}"/>
              </a:ext>
            </a:extLst>
          </p:cNvPr>
          <p:cNvSpPr/>
          <p:nvPr/>
        </p:nvSpPr>
        <p:spPr>
          <a:xfrm rot="16200000">
            <a:off x="3790961" y="4102615"/>
            <a:ext cx="280052" cy="393532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032114FF-2FD8-41F7-3869-B215B5CD0B71}"/>
              </a:ext>
            </a:extLst>
          </p:cNvPr>
          <p:cNvSpPr txBox="1"/>
          <p:nvPr/>
        </p:nvSpPr>
        <p:spPr>
          <a:xfrm>
            <a:off x="2464137" y="6210303"/>
            <a:ext cx="2933700" cy="369332"/>
          </a:xfrm>
          <a:prstGeom prst="rect">
            <a:avLst/>
          </a:prstGeom>
          <a:noFill/>
        </p:spPr>
        <p:txBody>
          <a:bodyPr wrap="square" rtlCol="0">
            <a:spAutoFit/>
          </a:bodyPr>
          <a:lstStyle/>
          <a:p>
            <a:pPr algn="ctr"/>
            <a:r>
              <a:rPr lang="en-US" b="1"/>
              <a:t>Sintomático</a:t>
            </a:r>
          </a:p>
        </p:txBody>
      </p:sp>
    </p:spTree>
    <p:extLst>
      <p:ext uri="{BB962C8B-B14F-4D97-AF65-F5344CB8AC3E}">
        <p14:creationId xmlns:p14="http://schemas.microsoft.com/office/powerpoint/2010/main" val="1720943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121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4" name="Content Placeholder 1">
            <a:extLst>
              <a:ext uri="{FF2B5EF4-FFF2-40B4-BE49-F238E27FC236}">
                <a16:creationId xmlns:a16="http://schemas.microsoft.com/office/drawing/2014/main" id="{7B1593ED-F0DB-0292-22D3-11B198A76E93}"/>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(6/11)</a:t>
            </a:r>
          </a:p>
        </p:txBody>
      </p:sp>
      <p:sp>
        <p:nvSpPr>
          <p:cNvPr id="22" name="Rectangle 21">
            <a:extLst>
              <a:ext uri="{FF2B5EF4-FFF2-40B4-BE49-F238E27FC236}">
                <a16:creationId xmlns:a16="http://schemas.microsoft.com/office/drawing/2014/main" id="{9AD78E86-4C62-E636-FDCA-56F68C8511BA}"/>
              </a:ext>
            </a:extLst>
          </p:cNvPr>
          <p:cNvSpPr/>
          <p:nvPr/>
        </p:nvSpPr>
        <p:spPr>
          <a:xfrm>
            <a:off x="5764319" y="2471731"/>
            <a:ext cx="2421737"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173;p10">
            <a:extLst>
              <a:ext uri="{FF2B5EF4-FFF2-40B4-BE49-F238E27FC236}">
                <a16:creationId xmlns:a16="http://schemas.microsoft.com/office/drawing/2014/main" id="{4B824D17-4705-2372-D197-39CE3BF76077}"/>
              </a:ext>
            </a:extLst>
          </p:cNvPr>
          <p:cNvSpPr txBox="1"/>
          <p:nvPr/>
        </p:nvSpPr>
        <p:spPr>
          <a:xfrm>
            <a:off x="4393802" y="2865079"/>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7" name="Google Shape;183;p10">
            <a:extLst>
              <a:ext uri="{FF2B5EF4-FFF2-40B4-BE49-F238E27FC236}">
                <a16:creationId xmlns:a16="http://schemas.microsoft.com/office/drawing/2014/main" id="{CD41DB85-39CF-DB80-12AF-83E0C9AACE18}"/>
              </a:ext>
            </a:extLst>
          </p:cNvPr>
          <p:cNvSpPr txBox="1"/>
          <p:nvPr/>
        </p:nvSpPr>
        <p:spPr>
          <a:xfrm>
            <a:off x="2303022" y="2921189"/>
            <a:ext cx="1568801" cy="10156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Fiebre &gt;38,5</a:t>
            </a:r>
            <a:r>
              <a:rPr lang="en-US" sz="2000" b="1" i="0" u="none" strike="noStrike" cap="none" baseline="30000">
                <a:solidFill>
                  <a:schemeClr val="dk1"/>
                </a:solidFill>
                <a:ea typeface="Arial"/>
                <a:cs typeface="Arial"/>
                <a:sym typeface="Arial"/>
              </a:rPr>
              <a:t>o</a:t>
            </a:r>
            <a:r>
              <a:rPr lang="en-US" sz="2000" b="1" i="0" u="none" strike="noStrike" cap="none">
                <a:solidFill>
                  <a:schemeClr val="dk1"/>
                </a:solidFill>
                <a:ea typeface="Arial"/>
                <a:cs typeface="Arial"/>
                <a:sym typeface="Arial"/>
              </a:rPr>
              <a:t> C y artritis</a:t>
            </a:r>
            <a:endParaRPr sz="2000" b="1"/>
          </a:p>
        </p:txBody>
      </p:sp>
      <p:sp>
        <p:nvSpPr>
          <p:cNvPr id="13" name="L-Shape 12">
            <a:extLst>
              <a:ext uri="{FF2B5EF4-FFF2-40B4-BE49-F238E27FC236}">
                <a16:creationId xmlns:a16="http://schemas.microsoft.com/office/drawing/2014/main" id="{FB1D0B5A-F1C9-ED54-5F59-3A4D979856EE}"/>
              </a:ext>
            </a:extLst>
          </p:cNvPr>
          <p:cNvSpPr/>
          <p:nvPr/>
        </p:nvSpPr>
        <p:spPr>
          <a:xfrm rot="10800000">
            <a:off x="1972454" y="2475061"/>
            <a:ext cx="3902125" cy="3414219"/>
          </a:xfrm>
          <a:prstGeom prst="corner">
            <a:avLst>
              <a:gd name="adj1" fmla="val 55638"/>
              <a:gd name="adj2" fmla="val 64801"/>
            </a:avLst>
          </a:prstGeom>
          <a:solidFill>
            <a:srgbClr val="EF5362"/>
          </a:solidFill>
          <a:ln w="28575">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F200068-3F9C-252E-5D1B-10B5DAA16019}"/>
              </a:ext>
            </a:extLst>
          </p:cNvPr>
          <p:cNvSpPr/>
          <p:nvPr/>
        </p:nvSpPr>
        <p:spPr>
          <a:xfrm>
            <a:off x="1967062" y="4361444"/>
            <a:ext cx="1704933" cy="1527840"/>
          </a:xfrm>
          <a:prstGeom prst="rect">
            <a:avLst/>
          </a:prstGeom>
          <a:solidFill>
            <a:schemeClr val="accent5">
              <a:lumMod val="60000"/>
              <a:lumOff val="4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4DC0B78-F1BF-10F6-B4B2-AECE0F5CC09E}"/>
              </a:ext>
            </a:extLst>
          </p:cNvPr>
          <p:cNvSpPr/>
          <p:nvPr/>
        </p:nvSpPr>
        <p:spPr>
          <a:xfrm>
            <a:off x="1965726" y="2471727"/>
            <a:ext cx="1706269" cy="1910830"/>
          </a:xfrm>
          <a:prstGeom prst="rect">
            <a:avLst/>
          </a:prstGeom>
          <a:solidFill>
            <a:srgbClr val="C198E0"/>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73;p10">
            <a:extLst>
              <a:ext uri="{FF2B5EF4-FFF2-40B4-BE49-F238E27FC236}">
                <a16:creationId xmlns:a16="http://schemas.microsoft.com/office/drawing/2014/main" id="{FBD2DE79-59D6-E566-EC81-F25DD5A873BB}"/>
              </a:ext>
            </a:extLst>
          </p:cNvPr>
          <p:cNvSpPr txBox="1"/>
          <p:nvPr/>
        </p:nvSpPr>
        <p:spPr>
          <a:xfrm>
            <a:off x="4084592" y="2868412"/>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17" name="Google Shape;183;p10">
            <a:extLst>
              <a:ext uri="{FF2B5EF4-FFF2-40B4-BE49-F238E27FC236}">
                <a16:creationId xmlns:a16="http://schemas.microsoft.com/office/drawing/2014/main" id="{F18EF911-B960-25C0-BF06-B15DE8AE3C75}"/>
              </a:ext>
            </a:extLst>
          </p:cNvPr>
          <p:cNvSpPr txBox="1"/>
          <p:nvPr/>
        </p:nvSpPr>
        <p:spPr>
          <a:xfrm>
            <a:off x="2138127" y="2835991"/>
            <a:ext cx="129540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Fiebre &gt;38,5</a:t>
            </a:r>
            <a:r>
              <a:rPr lang="en-US" sz="2000" b="1" i="0" u="none" strike="noStrike" cap="none" baseline="30000">
                <a:solidFill>
                  <a:schemeClr val="dk1"/>
                </a:solidFill>
                <a:ea typeface="Arial"/>
                <a:cs typeface="Arial"/>
                <a:sym typeface="Arial"/>
              </a:rPr>
              <a:t>o</a:t>
            </a:r>
            <a:r>
              <a:rPr lang="en-US" sz="2000" b="1" i="0" u="none" strike="noStrike" cap="none">
                <a:solidFill>
                  <a:schemeClr val="dk1"/>
                </a:solidFill>
                <a:ea typeface="Arial"/>
                <a:cs typeface="Arial"/>
                <a:sym typeface="Arial"/>
              </a:rPr>
              <a:t> C y artritis</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Google Shape;176;p10">
            <a:extLst>
              <a:ext uri="{FF2B5EF4-FFF2-40B4-BE49-F238E27FC236}">
                <a16:creationId xmlns:a16="http://schemas.microsoft.com/office/drawing/2014/main" id="{673BBBF4-E7C1-790B-17E2-9157BCCBEDD5}"/>
              </a:ext>
            </a:extLst>
          </p:cNvPr>
          <p:cNvSpPr txBox="1"/>
          <p:nvPr/>
        </p:nvSpPr>
        <p:spPr>
          <a:xfrm>
            <a:off x="1996522" y="4781702"/>
            <a:ext cx="172264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Artralgia / Artritis</a:t>
            </a:r>
            <a:endParaRPr sz="2000" b="1"/>
          </a:p>
        </p:txBody>
      </p:sp>
      <p:sp>
        <p:nvSpPr>
          <p:cNvPr id="8" name="Left Brace 7">
            <a:extLst>
              <a:ext uri="{FF2B5EF4-FFF2-40B4-BE49-F238E27FC236}">
                <a16:creationId xmlns:a16="http://schemas.microsoft.com/office/drawing/2014/main" id="{8D8F3F70-A4F6-4F26-EC3F-D7263036EF1D}"/>
              </a:ext>
            </a:extLst>
          </p:cNvPr>
          <p:cNvSpPr/>
          <p:nvPr/>
        </p:nvSpPr>
        <p:spPr>
          <a:xfrm rot="16200000">
            <a:off x="3790961" y="4102615"/>
            <a:ext cx="280052" cy="393532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8AC987BB-A19D-54A6-7EC5-F8B591CCC969}"/>
              </a:ext>
            </a:extLst>
          </p:cNvPr>
          <p:cNvSpPr txBox="1"/>
          <p:nvPr/>
        </p:nvSpPr>
        <p:spPr>
          <a:xfrm>
            <a:off x="2464137" y="6210303"/>
            <a:ext cx="2933700" cy="369332"/>
          </a:xfrm>
          <a:prstGeom prst="rect">
            <a:avLst/>
          </a:prstGeom>
          <a:noFill/>
        </p:spPr>
        <p:txBody>
          <a:bodyPr wrap="square" rtlCol="0">
            <a:spAutoFit/>
          </a:bodyPr>
          <a:lstStyle/>
          <a:p>
            <a:pPr algn="ctr"/>
            <a:r>
              <a:rPr lang="en-US" b="1"/>
              <a:t>Sintomático</a:t>
            </a:r>
          </a:p>
        </p:txBody>
      </p:sp>
      <p:sp>
        <p:nvSpPr>
          <p:cNvPr id="11" name="Google Shape;176;p10">
            <a:extLst>
              <a:ext uri="{FF2B5EF4-FFF2-40B4-BE49-F238E27FC236}">
                <a16:creationId xmlns:a16="http://schemas.microsoft.com/office/drawing/2014/main" id="{3588D8E0-F541-ECE9-895F-D1EB9A916280}"/>
              </a:ext>
            </a:extLst>
          </p:cNvPr>
          <p:cNvSpPr txBox="1"/>
          <p:nvPr/>
        </p:nvSpPr>
        <p:spPr>
          <a:xfrm>
            <a:off x="6096000" y="3768763"/>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12" name="Google Shape;178;p10">
            <a:extLst>
              <a:ext uri="{FF2B5EF4-FFF2-40B4-BE49-F238E27FC236}">
                <a16:creationId xmlns:a16="http://schemas.microsoft.com/office/drawing/2014/main" id="{5CB5001D-4621-80D5-47EC-B4A5A9596769}"/>
              </a:ext>
            </a:extLst>
          </p:cNvPr>
          <p:cNvSpPr txBox="1"/>
          <p:nvPr/>
        </p:nvSpPr>
        <p:spPr>
          <a:xfrm>
            <a:off x="8566623" y="3626315"/>
            <a:ext cx="1333500"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No infectado</a:t>
            </a:r>
            <a:endParaRPr sz="2000" b="1"/>
          </a:p>
        </p:txBody>
      </p:sp>
    </p:spTree>
    <p:extLst>
      <p:ext uri="{BB962C8B-B14F-4D97-AF65-F5344CB8AC3E}">
        <p14:creationId xmlns:p14="http://schemas.microsoft.com/office/powerpoint/2010/main" val="13115967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3" name="Content Placeholder 1">
            <a:extLst>
              <a:ext uri="{FF2B5EF4-FFF2-40B4-BE49-F238E27FC236}">
                <a16:creationId xmlns:a16="http://schemas.microsoft.com/office/drawing/2014/main" id="{BEC1701B-EFF9-6F4B-0D30-B2A242256A41}"/>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(7/11)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176;p10">
            <a:extLst>
              <a:ext uri="{FF2B5EF4-FFF2-40B4-BE49-F238E27FC236}">
                <a16:creationId xmlns:a16="http://schemas.microsoft.com/office/drawing/2014/main" id="{C5CF74ED-691C-CB16-78FE-0528B0402E51}"/>
              </a:ext>
            </a:extLst>
          </p:cNvPr>
          <p:cNvSpPr txBox="1"/>
          <p:nvPr/>
        </p:nvSpPr>
        <p:spPr>
          <a:xfrm>
            <a:off x="6049580" y="3576258"/>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25" name="L-Shape 24">
            <a:extLst>
              <a:ext uri="{FF2B5EF4-FFF2-40B4-BE49-F238E27FC236}">
                <a16:creationId xmlns:a16="http://schemas.microsoft.com/office/drawing/2014/main" id="{3DBECDBA-4D6F-E64B-E5BE-DEFC1ED1C953}"/>
              </a:ext>
            </a:extLst>
          </p:cNvPr>
          <p:cNvSpPr/>
          <p:nvPr/>
        </p:nvSpPr>
        <p:spPr>
          <a:xfrm rot="10800000">
            <a:off x="1972454" y="2475061"/>
            <a:ext cx="3902125" cy="3414219"/>
          </a:xfrm>
          <a:prstGeom prst="corner">
            <a:avLst>
              <a:gd name="adj1" fmla="val 55638"/>
              <a:gd name="adj2" fmla="val 64801"/>
            </a:avLst>
          </a:prstGeom>
          <a:solidFill>
            <a:srgbClr val="EF5362"/>
          </a:solidFill>
          <a:ln w="28575">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B3044230-CC2B-C297-FD80-6C51038B3969}"/>
              </a:ext>
            </a:extLst>
          </p:cNvPr>
          <p:cNvSpPr/>
          <p:nvPr/>
        </p:nvSpPr>
        <p:spPr>
          <a:xfrm>
            <a:off x="1967062" y="4361444"/>
            <a:ext cx="1704933" cy="1527840"/>
          </a:xfrm>
          <a:prstGeom prst="rect">
            <a:avLst/>
          </a:prstGeom>
          <a:solidFill>
            <a:schemeClr val="accent5">
              <a:lumMod val="60000"/>
              <a:lumOff val="4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778F754-6B64-4E94-AF0A-A6C1013EC4B7}"/>
              </a:ext>
            </a:extLst>
          </p:cNvPr>
          <p:cNvSpPr/>
          <p:nvPr/>
        </p:nvSpPr>
        <p:spPr>
          <a:xfrm>
            <a:off x="1965726" y="2471727"/>
            <a:ext cx="1706269" cy="1910830"/>
          </a:xfrm>
          <a:prstGeom prst="rect">
            <a:avLst/>
          </a:prstGeom>
          <a:solidFill>
            <a:srgbClr val="C198E0"/>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Google Shape;173;p10">
            <a:extLst>
              <a:ext uri="{FF2B5EF4-FFF2-40B4-BE49-F238E27FC236}">
                <a16:creationId xmlns:a16="http://schemas.microsoft.com/office/drawing/2014/main" id="{6D808BDF-D708-BE12-A458-D0F4A2E1C86F}"/>
              </a:ext>
            </a:extLst>
          </p:cNvPr>
          <p:cNvSpPr txBox="1"/>
          <p:nvPr/>
        </p:nvSpPr>
        <p:spPr>
          <a:xfrm>
            <a:off x="4084592" y="2868412"/>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30" name="Google Shape;183;p10">
            <a:extLst>
              <a:ext uri="{FF2B5EF4-FFF2-40B4-BE49-F238E27FC236}">
                <a16:creationId xmlns:a16="http://schemas.microsoft.com/office/drawing/2014/main" id="{CC1A835A-243B-DF48-4DD3-C96D07A009B3}"/>
              </a:ext>
            </a:extLst>
          </p:cNvPr>
          <p:cNvSpPr txBox="1"/>
          <p:nvPr/>
        </p:nvSpPr>
        <p:spPr>
          <a:xfrm>
            <a:off x="2138127" y="2835991"/>
            <a:ext cx="129540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Fiebre &gt;38,5</a:t>
            </a:r>
            <a:r>
              <a:rPr lang="en-US" sz="2000" b="1" i="0" u="none" strike="noStrike" cap="none" baseline="30000">
                <a:solidFill>
                  <a:schemeClr val="dk1"/>
                </a:solidFill>
                <a:ea typeface="Arial"/>
                <a:cs typeface="Arial"/>
                <a:sym typeface="Arial"/>
              </a:rPr>
              <a:t>o</a:t>
            </a:r>
            <a:r>
              <a:rPr lang="en-US" sz="2000" b="1" i="0" u="none" strike="noStrike" cap="none">
                <a:solidFill>
                  <a:schemeClr val="dk1"/>
                </a:solidFill>
                <a:ea typeface="Arial"/>
                <a:cs typeface="Arial"/>
                <a:sym typeface="Arial"/>
              </a:rPr>
              <a:t> C y artritis</a:t>
            </a:r>
            <a:endParaRPr sz="2000" b="1"/>
          </a:p>
        </p:txBody>
      </p:sp>
      <p:sp>
        <p:nvSpPr>
          <p:cNvPr id="31" name="Google Shape;176;p10">
            <a:extLst>
              <a:ext uri="{FF2B5EF4-FFF2-40B4-BE49-F238E27FC236}">
                <a16:creationId xmlns:a16="http://schemas.microsoft.com/office/drawing/2014/main" id="{BB2A915C-3E8B-0D24-F46E-8C1F280648D0}"/>
              </a:ext>
            </a:extLst>
          </p:cNvPr>
          <p:cNvSpPr txBox="1"/>
          <p:nvPr/>
        </p:nvSpPr>
        <p:spPr>
          <a:xfrm>
            <a:off x="1996522" y="4781702"/>
            <a:ext cx="172264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Artralgia / Artritis</a:t>
            </a:r>
            <a:endParaRPr sz="2000" b="1"/>
          </a:p>
        </p:txBody>
      </p:sp>
      <p:sp>
        <p:nvSpPr>
          <p:cNvPr id="3" name="Left Brace 2">
            <a:extLst>
              <a:ext uri="{FF2B5EF4-FFF2-40B4-BE49-F238E27FC236}">
                <a16:creationId xmlns:a16="http://schemas.microsoft.com/office/drawing/2014/main" id="{ACEC9FFE-6ED9-022B-C7E8-B9BC4874ADAA}"/>
              </a:ext>
            </a:extLst>
          </p:cNvPr>
          <p:cNvSpPr/>
          <p:nvPr/>
        </p:nvSpPr>
        <p:spPr>
          <a:xfrm rot="16200000">
            <a:off x="4930100" y="2963476"/>
            <a:ext cx="280052" cy="62136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E0FA9262-51C4-D67E-3E18-3E87BFB31182}"/>
              </a:ext>
            </a:extLst>
          </p:cNvPr>
          <p:cNvSpPr txBox="1"/>
          <p:nvPr/>
        </p:nvSpPr>
        <p:spPr>
          <a:xfrm>
            <a:off x="4629150" y="6200513"/>
            <a:ext cx="2933700" cy="369332"/>
          </a:xfrm>
          <a:prstGeom prst="rect">
            <a:avLst/>
          </a:prstGeom>
          <a:noFill/>
        </p:spPr>
        <p:txBody>
          <a:bodyPr wrap="square" rtlCol="0">
            <a:spAutoFit/>
          </a:bodyPr>
          <a:lstStyle/>
          <a:p>
            <a:r>
              <a:rPr lang="en-US" b="1"/>
              <a:t>Infectado</a:t>
            </a:r>
          </a:p>
        </p:txBody>
      </p:sp>
      <p:sp>
        <p:nvSpPr>
          <p:cNvPr id="6" name="Left Brace 5">
            <a:extLst>
              <a:ext uri="{FF2B5EF4-FFF2-40B4-BE49-F238E27FC236}">
                <a16:creationId xmlns:a16="http://schemas.microsoft.com/office/drawing/2014/main" id="{72287DC7-D094-58F1-D2AC-9B836445A790}"/>
              </a:ext>
            </a:extLst>
          </p:cNvPr>
          <p:cNvSpPr/>
          <p:nvPr/>
        </p:nvSpPr>
        <p:spPr>
          <a:xfrm rot="16200000">
            <a:off x="9046178" y="5061002"/>
            <a:ext cx="280052" cy="201854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C3DDF7DE-9DE7-D396-6B13-94BF4F03BD48}"/>
              </a:ext>
            </a:extLst>
          </p:cNvPr>
          <p:cNvSpPr txBox="1"/>
          <p:nvPr/>
        </p:nvSpPr>
        <p:spPr>
          <a:xfrm>
            <a:off x="8451920" y="6210303"/>
            <a:ext cx="1582792" cy="369332"/>
          </a:xfrm>
          <a:prstGeom prst="rect">
            <a:avLst/>
          </a:prstGeom>
          <a:noFill/>
        </p:spPr>
        <p:txBody>
          <a:bodyPr wrap="square" rtlCol="0">
            <a:spAutoFit/>
          </a:bodyPr>
          <a:lstStyle/>
          <a:p>
            <a:r>
              <a:rPr lang="en-US" b="1"/>
              <a:t>No infectado</a:t>
            </a:r>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BA8653A-3F46-FFF3-14CD-1A79013AAF89}"/>
              </a:ext>
            </a:extLst>
          </p:cNvPr>
          <p:cNvSpPr/>
          <p:nvPr/>
        </p:nvSpPr>
        <p:spPr>
          <a:xfrm>
            <a:off x="8186052" y="2489657"/>
            <a:ext cx="2009418" cy="1693771"/>
          </a:xfrm>
          <a:prstGeom prst="rect">
            <a:avLst/>
          </a:prstGeom>
          <a:solidFill>
            <a:schemeClr val="bg2">
              <a:lumMod val="9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oogle Shape;178;p10">
            <a:extLst>
              <a:ext uri="{FF2B5EF4-FFF2-40B4-BE49-F238E27FC236}">
                <a16:creationId xmlns:a16="http://schemas.microsoft.com/office/drawing/2014/main" id="{28E250BF-E4E3-401F-2D14-3386183A441F}"/>
              </a:ext>
            </a:extLst>
          </p:cNvPr>
          <p:cNvSpPr txBox="1"/>
          <p:nvPr/>
        </p:nvSpPr>
        <p:spPr>
          <a:xfrm>
            <a:off x="8294768" y="2498878"/>
            <a:ext cx="1844526" cy="1754286"/>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Fiebre &gt;38,5</a:t>
            </a:r>
            <a:r>
              <a:rPr lang="en-US" b="1" baseline="30000">
                <a:solidFill>
                  <a:schemeClr val="dk1"/>
                </a:solidFill>
                <a:ea typeface="Arial"/>
                <a:cs typeface="Arial"/>
                <a:sym typeface="Arial"/>
              </a:rPr>
              <a:t>o</a:t>
            </a:r>
            <a:r>
              <a:rPr lang="en-US" b="1">
                <a:solidFill>
                  <a:schemeClr val="dk1"/>
                </a:solidFill>
                <a:ea typeface="Arial"/>
                <a:cs typeface="Arial"/>
                <a:sym typeface="Arial"/>
              </a:rPr>
              <a:t> C &amp; </a:t>
            </a:r>
          </a:p>
          <a:p>
            <a:pPr lvl="0" algn="ctr"/>
            <a:r>
              <a:rPr lang="en-US" b="1">
                <a:solidFill>
                  <a:schemeClr val="dk1"/>
                </a:solidFill>
                <a:ea typeface="Arial"/>
                <a:cs typeface="Arial"/>
                <a:sym typeface="Arial"/>
              </a:rPr>
              <a:t>síntomas de otras afecciones artríticas</a:t>
            </a:r>
          </a:p>
        </p:txBody>
      </p:sp>
      <p:sp>
        <p:nvSpPr>
          <p:cNvPr id="10" name="Rectangle 9">
            <a:extLst>
              <a:ext uri="{FF2B5EF4-FFF2-40B4-BE49-F238E27FC236}">
                <a16:creationId xmlns:a16="http://schemas.microsoft.com/office/drawing/2014/main" id="{921A40F4-3253-DAB1-5808-62EAFC8463B4}"/>
              </a:ext>
            </a:extLst>
          </p:cNvPr>
          <p:cNvSpPr/>
          <p:nvPr/>
        </p:nvSpPr>
        <p:spPr>
          <a:xfrm>
            <a:off x="8186057" y="4183428"/>
            <a:ext cx="2009418" cy="1696783"/>
          </a:xfrm>
          <a:prstGeom prst="rect">
            <a:avLst/>
          </a:prstGeom>
          <a:solidFill>
            <a:schemeClr val="bg1"/>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8955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1" name="Content Placeholder 1">
            <a:extLst>
              <a:ext uri="{FF2B5EF4-FFF2-40B4-BE49-F238E27FC236}">
                <a16:creationId xmlns:a16="http://schemas.microsoft.com/office/drawing/2014/main" id="{C5061371-572E-8006-3C8D-DE17DD0D940D}"/>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(8/11)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176;p10">
            <a:extLst>
              <a:ext uri="{FF2B5EF4-FFF2-40B4-BE49-F238E27FC236}">
                <a16:creationId xmlns:a16="http://schemas.microsoft.com/office/drawing/2014/main" id="{C5CF74ED-691C-CB16-78FE-0528B0402E51}"/>
              </a:ext>
            </a:extLst>
          </p:cNvPr>
          <p:cNvSpPr txBox="1"/>
          <p:nvPr/>
        </p:nvSpPr>
        <p:spPr>
          <a:xfrm>
            <a:off x="6049580" y="3576258"/>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19" name="L-Shape 18">
            <a:extLst>
              <a:ext uri="{FF2B5EF4-FFF2-40B4-BE49-F238E27FC236}">
                <a16:creationId xmlns:a16="http://schemas.microsoft.com/office/drawing/2014/main" id="{6D2F1FCD-72F5-586F-8A1A-00C4AF6DF2E6}"/>
              </a:ext>
            </a:extLst>
          </p:cNvPr>
          <p:cNvSpPr/>
          <p:nvPr/>
        </p:nvSpPr>
        <p:spPr>
          <a:xfrm rot="10800000">
            <a:off x="1972454" y="2475061"/>
            <a:ext cx="3902125" cy="3414219"/>
          </a:xfrm>
          <a:prstGeom prst="corner">
            <a:avLst>
              <a:gd name="adj1" fmla="val 55638"/>
              <a:gd name="adj2" fmla="val 64801"/>
            </a:avLst>
          </a:prstGeom>
          <a:solidFill>
            <a:srgbClr val="EF5362"/>
          </a:solidFill>
          <a:ln w="28575">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FFF49AD-2E38-A8BA-8175-466122BCBE08}"/>
              </a:ext>
            </a:extLst>
          </p:cNvPr>
          <p:cNvSpPr/>
          <p:nvPr/>
        </p:nvSpPr>
        <p:spPr>
          <a:xfrm>
            <a:off x="1967062" y="4361444"/>
            <a:ext cx="1704933" cy="1527840"/>
          </a:xfrm>
          <a:prstGeom prst="rect">
            <a:avLst/>
          </a:prstGeom>
          <a:solidFill>
            <a:schemeClr val="accent5">
              <a:lumMod val="60000"/>
              <a:lumOff val="4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591382-9760-152F-FD02-25A486BFB7CE}"/>
              </a:ext>
            </a:extLst>
          </p:cNvPr>
          <p:cNvSpPr/>
          <p:nvPr/>
        </p:nvSpPr>
        <p:spPr>
          <a:xfrm>
            <a:off x="1965726" y="2471727"/>
            <a:ext cx="1706269" cy="1910830"/>
          </a:xfrm>
          <a:prstGeom prst="rect">
            <a:avLst/>
          </a:prstGeom>
          <a:solidFill>
            <a:srgbClr val="C198E0"/>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Google Shape;173;p10">
            <a:extLst>
              <a:ext uri="{FF2B5EF4-FFF2-40B4-BE49-F238E27FC236}">
                <a16:creationId xmlns:a16="http://schemas.microsoft.com/office/drawing/2014/main" id="{E090D93E-9695-7319-6CB0-113825F7F31A}"/>
              </a:ext>
            </a:extLst>
          </p:cNvPr>
          <p:cNvSpPr txBox="1"/>
          <p:nvPr/>
        </p:nvSpPr>
        <p:spPr>
          <a:xfrm>
            <a:off x="4084592" y="2868412"/>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24" name="Google Shape;183;p10">
            <a:extLst>
              <a:ext uri="{FF2B5EF4-FFF2-40B4-BE49-F238E27FC236}">
                <a16:creationId xmlns:a16="http://schemas.microsoft.com/office/drawing/2014/main" id="{F37B1357-63B0-D557-99CE-3C6F1C99934D}"/>
              </a:ext>
            </a:extLst>
          </p:cNvPr>
          <p:cNvSpPr txBox="1"/>
          <p:nvPr/>
        </p:nvSpPr>
        <p:spPr>
          <a:xfrm>
            <a:off x="2138127" y="2835991"/>
            <a:ext cx="129540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Fiebre &gt;38,5</a:t>
            </a:r>
            <a:r>
              <a:rPr lang="en-US" sz="2000" b="1" i="0" u="none" strike="noStrike" cap="none" baseline="30000">
                <a:solidFill>
                  <a:schemeClr val="dk1"/>
                </a:solidFill>
                <a:ea typeface="Arial"/>
                <a:cs typeface="Arial"/>
                <a:sym typeface="Arial"/>
              </a:rPr>
              <a:t>o</a:t>
            </a:r>
            <a:r>
              <a:rPr lang="en-US" sz="2000" b="1" i="0" u="none" strike="noStrike" cap="none">
                <a:solidFill>
                  <a:schemeClr val="dk1"/>
                </a:solidFill>
                <a:ea typeface="Arial"/>
                <a:cs typeface="Arial"/>
                <a:sym typeface="Arial"/>
              </a:rPr>
              <a:t> C y artritis</a:t>
            </a:r>
            <a:endParaRPr sz="2000" b="1"/>
          </a:p>
        </p:txBody>
      </p:sp>
      <p:sp>
        <p:nvSpPr>
          <p:cNvPr id="25" name="Google Shape;176;p10">
            <a:extLst>
              <a:ext uri="{FF2B5EF4-FFF2-40B4-BE49-F238E27FC236}">
                <a16:creationId xmlns:a16="http://schemas.microsoft.com/office/drawing/2014/main" id="{02E53EA4-480D-FECB-3624-0B89B3448FCA}"/>
              </a:ext>
            </a:extLst>
          </p:cNvPr>
          <p:cNvSpPr txBox="1"/>
          <p:nvPr/>
        </p:nvSpPr>
        <p:spPr>
          <a:xfrm>
            <a:off x="1996522" y="4781702"/>
            <a:ext cx="172264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Artralgia / Artritis</a:t>
            </a:r>
            <a:endParaRPr sz="2000" b="1"/>
          </a:p>
        </p:txBody>
      </p:sp>
      <p:sp>
        <p:nvSpPr>
          <p:cNvPr id="3" name="Left Brace 2">
            <a:extLst>
              <a:ext uri="{FF2B5EF4-FFF2-40B4-BE49-F238E27FC236}">
                <a16:creationId xmlns:a16="http://schemas.microsoft.com/office/drawing/2014/main" id="{BD77B0DA-19C6-AC6E-8859-BEF0A9FDA617}"/>
              </a:ext>
            </a:extLst>
          </p:cNvPr>
          <p:cNvSpPr/>
          <p:nvPr/>
        </p:nvSpPr>
        <p:spPr>
          <a:xfrm rot="16200000">
            <a:off x="4930100" y="2963476"/>
            <a:ext cx="280052" cy="62136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79A5BE57-C7B7-45E5-2777-E3CB27D86B0B}"/>
              </a:ext>
            </a:extLst>
          </p:cNvPr>
          <p:cNvSpPr txBox="1"/>
          <p:nvPr/>
        </p:nvSpPr>
        <p:spPr>
          <a:xfrm>
            <a:off x="4629150" y="6200513"/>
            <a:ext cx="2933700" cy="369332"/>
          </a:xfrm>
          <a:prstGeom prst="rect">
            <a:avLst/>
          </a:prstGeom>
          <a:noFill/>
        </p:spPr>
        <p:txBody>
          <a:bodyPr wrap="square" rtlCol="0">
            <a:spAutoFit/>
          </a:bodyPr>
          <a:lstStyle/>
          <a:p>
            <a:r>
              <a:rPr lang="en-US" b="1"/>
              <a:t>Infectado</a:t>
            </a:r>
          </a:p>
        </p:txBody>
      </p:sp>
      <p:sp>
        <p:nvSpPr>
          <p:cNvPr id="6" name="Left Brace 5">
            <a:extLst>
              <a:ext uri="{FF2B5EF4-FFF2-40B4-BE49-F238E27FC236}">
                <a16:creationId xmlns:a16="http://schemas.microsoft.com/office/drawing/2014/main" id="{875B8326-31E1-77F1-9E14-20F0F67DFD2C}"/>
              </a:ext>
            </a:extLst>
          </p:cNvPr>
          <p:cNvSpPr/>
          <p:nvPr/>
        </p:nvSpPr>
        <p:spPr>
          <a:xfrm rot="16200000">
            <a:off x="9046178" y="5061002"/>
            <a:ext cx="280052" cy="201854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205D790-7A2E-9981-FC12-B52E1F25449E}"/>
              </a:ext>
            </a:extLst>
          </p:cNvPr>
          <p:cNvSpPr/>
          <p:nvPr/>
        </p:nvSpPr>
        <p:spPr>
          <a:xfrm>
            <a:off x="8186052" y="2489657"/>
            <a:ext cx="2009418" cy="1693771"/>
          </a:xfrm>
          <a:prstGeom prst="rect">
            <a:avLst/>
          </a:prstGeom>
          <a:solidFill>
            <a:schemeClr val="bg2">
              <a:lumMod val="9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Google Shape;178;p10">
            <a:extLst>
              <a:ext uri="{FF2B5EF4-FFF2-40B4-BE49-F238E27FC236}">
                <a16:creationId xmlns:a16="http://schemas.microsoft.com/office/drawing/2014/main" id="{9A8BCB66-7265-CE61-BD21-12BD92C21CB5}"/>
              </a:ext>
            </a:extLst>
          </p:cNvPr>
          <p:cNvSpPr txBox="1"/>
          <p:nvPr/>
        </p:nvSpPr>
        <p:spPr>
          <a:xfrm>
            <a:off x="8294768" y="2498878"/>
            <a:ext cx="1844526" cy="1754286"/>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Fiebre &gt;38,5</a:t>
            </a:r>
            <a:r>
              <a:rPr lang="en-US" b="1" baseline="30000">
                <a:solidFill>
                  <a:schemeClr val="dk1"/>
                </a:solidFill>
                <a:ea typeface="Arial"/>
                <a:cs typeface="Arial"/>
                <a:sym typeface="Arial"/>
              </a:rPr>
              <a:t>o</a:t>
            </a:r>
            <a:r>
              <a:rPr lang="en-US" b="1">
                <a:solidFill>
                  <a:schemeClr val="dk1"/>
                </a:solidFill>
                <a:ea typeface="Arial"/>
                <a:cs typeface="Arial"/>
                <a:sym typeface="Arial"/>
              </a:rPr>
              <a:t> C &amp; </a:t>
            </a:r>
          </a:p>
          <a:p>
            <a:pPr lvl="0" algn="ctr"/>
            <a:r>
              <a:rPr lang="en-US" b="1">
                <a:solidFill>
                  <a:schemeClr val="dk1"/>
                </a:solidFill>
                <a:ea typeface="Arial"/>
                <a:cs typeface="Arial"/>
                <a:sym typeface="Arial"/>
              </a:rPr>
              <a:t>síntomas de otras afecciones artríticas</a:t>
            </a:r>
          </a:p>
        </p:txBody>
      </p:sp>
      <p:sp>
        <p:nvSpPr>
          <p:cNvPr id="15" name="Rectangle 14">
            <a:extLst>
              <a:ext uri="{FF2B5EF4-FFF2-40B4-BE49-F238E27FC236}">
                <a16:creationId xmlns:a16="http://schemas.microsoft.com/office/drawing/2014/main" id="{89D4697E-028F-9F9E-ED43-3C06EE09FF74}"/>
              </a:ext>
            </a:extLst>
          </p:cNvPr>
          <p:cNvSpPr/>
          <p:nvPr/>
        </p:nvSpPr>
        <p:spPr>
          <a:xfrm>
            <a:off x="8186057" y="4183428"/>
            <a:ext cx="2009418" cy="1696783"/>
          </a:xfrm>
          <a:prstGeom prst="rect">
            <a:avLst/>
          </a:prstGeom>
          <a:solidFill>
            <a:schemeClr val="bg1"/>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Google Shape;178;p10">
            <a:extLst>
              <a:ext uri="{FF2B5EF4-FFF2-40B4-BE49-F238E27FC236}">
                <a16:creationId xmlns:a16="http://schemas.microsoft.com/office/drawing/2014/main" id="{594E3107-844F-9C34-0DAE-CC3FB3927A08}"/>
              </a:ext>
            </a:extLst>
          </p:cNvPr>
          <p:cNvSpPr txBox="1"/>
          <p:nvPr/>
        </p:nvSpPr>
        <p:spPr>
          <a:xfrm>
            <a:off x="8186052" y="4570174"/>
            <a:ext cx="2009418" cy="923289"/>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Otros </a:t>
            </a:r>
          </a:p>
          <a:p>
            <a:pPr lvl="0" algn="ctr"/>
            <a:r>
              <a:rPr lang="en-US" b="1">
                <a:solidFill>
                  <a:schemeClr val="dk1"/>
                </a:solidFill>
                <a:ea typeface="Arial"/>
                <a:cs typeface="Arial"/>
                <a:sym typeface="Arial"/>
              </a:rPr>
              <a:t>personas no infectadas</a:t>
            </a:r>
          </a:p>
        </p:txBody>
      </p:sp>
      <p:sp>
        <p:nvSpPr>
          <p:cNvPr id="2" name="TextBox 1">
            <a:extLst>
              <a:ext uri="{FF2B5EF4-FFF2-40B4-BE49-F238E27FC236}">
                <a16:creationId xmlns:a16="http://schemas.microsoft.com/office/drawing/2014/main" id="{78E32C60-B5BC-3AA7-0160-A23B328AE327}"/>
              </a:ext>
            </a:extLst>
          </p:cNvPr>
          <p:cNvSpPr txBox="1"/>
          <p:nvPr/>
        </p:nvSpPr>
        <p:spPr>
          <a:xfrm>
            <a:off x="8451920" y="6210303"/>
            <a:ext cx="1582792" cy="369332"/>
          </a:xfrm>
          <a:prstGeom prst="rect">
            <a:avLst/>
          </a:prstGeom>
          <a:noFill/>
        </p:spPr>
        <p:txBody>
          <a:bodyPr wrap="square" rtlCol="0">
            <a:spAutoFit/>
          </a:bodyPr>
          <a:lstStyle/>
          <a:p>
            <a:r>
              <a:rPr lang="en-US" b="1"/>
              <a:t>No infectado</a:t>
            </a:r>
          </a:p>
        </p:txBody>
      </p:sp>
    </p:spTree>
    <p:extLst>
      <p:ext uri="{BB962C8B-B14F-4D97-AF65-F5344CB8AC3E}">
        <p14:creationId xmlns:p14="http://schemas.microsoft.com/office/powerpoint/2010/main" val="964729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6" name="Content Placeholder 1">
            <a:extLst>
              <a:ext uri="{FF2B5EF4-FFF2-40B4-BE49-F238E27FC236}">
                <a16:creationId xmlns:a16="http://schemas.microsoft.com/office/drawing/2014/main" id="{861453AE-ACBF-E3C7-C369-37F8D7DE3F78}"/>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(9/11)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176;p10">
            <a:extLst>
              <a:ext uri="{FF2B5EF4-FFF2-40B4-BE49-F238E27FC236}">
                <a16:creationId xmlns:a16="http://schemas.microsoft.com/office/drawing/2014/main" id="{C5CF74ED-691C-CB16-78FE-0528B0402E51}"/>
              </a:ext>
            </a:extLst>
          </p:cNvPr>
          <p:cNvSpPr txBox="1"/>
          <p:nvPr/>
        </p:nvSpPr>
        <p:spPr>
          <a:xfrm>
            <a:off x="6049580" y="3576258"/>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14" name="Google Shape;184;p10">
            <a:extLst>
              <a:ext uri="{FF2B5EF4-FFF2-40B4-BE49-F238E27FC236}">
                <a16:creationId xmlns:a16="http://schemas.microsoft.com/office/drawing/2014/main" id="{FD63AB81-57E2-2ABB-A48A-229FFDF5D830}"/>
              </a:ext>
            </a:extLst>
          </p:cNvPr>
          <p:cNvSpPr txBox="1"/>
          <p:nvPr/>
        </p:nvSpPr>
        <p:spPr>
          <a:xfrm>
            <a:off x="1963307" y="6103157"/>
            <a:ext cx="8256235" cy="587670"/>
          </a:xfrm>
          <a:prstGeom prst="rect">
            <a:avLst/>
          </a:prstGeom>
          <a:noFill/>
          <a:ln>
            <a:noFill/>
          </a:ln>
        </p:spPr>
        <p:txBody>
          <a:bodyPr spcFirstLastPara="1" wrap="square" lIns="91425" tIns="45700" rIns="91425" bIns="45700" anchor="t" anchorCtr="0">
            <a:noAutofit/>
          </a:bodyPr>
          <a:lstStyle/>
          <a:p>
            <a:pPr algn="ctr">
              <a:buClr>
                <a:srgbClr val="00820C"/>
              </a:buClr>
              <a:buSzPts val="2800"/>
            </a:pPr>
            <a:r>
              <a:rPr lang="es-ES" sz="2800" dirty="0">
                <a:solidFill>
                  <a:schemeClr val="dk1"/>
                </a:solidFill>
                <a:latin typeface="+mn-lt"/>
              </a:rPr>
              <a:t>¿Quién cumple la definición de caso?</a:t>
            </a:r>
            <a:endParaRPr lang="es-ES" dirty="0">
              <a:latin typeface="+mn-lt"/>
            </a:endParaRPr>
          </a:p>
          <a:p>
            <a:pPr marL="287338" indent="-109538">
              <a:spcBef>
                <a:spcPts val="600"/>
              </a:spcBef>
              <a:buClr>
                <a:srgbClr val="00820C"/>
              </a:buClr>
              <a:buSzPts val="2800"/>
            </a:pPr>
            <a:endParaRPr lang="es-ES" sz="2800" dirty="0">
              <a:solidFill>
                <a:schemeClr val="dk1"/>
              </a:solidFill>
              <a:latin typeface="+mn-lt"/>
            </a:endParaRPr>
          </a:p>
        </p:txBody>
      </p:sp>
      <p:sp>
        <p:nvSpPr>
          <p:cNvPr id="19" name="L-Shape 18">
            <a:extLst>
              <a:ext uri="{FF2B5EF4-FFF2-40B4-BE49-F238E27FC236}">
                <a16:creationId xmlns:a16="http://schemas.microsoft.com/office/drawing/2014/main" id="{6D2F1FCD-72F5-586F-8A1A-00C4AF6DF2E6}"/>
              </a:ext>
            </a:extLst>
          </p:cNvPr>
          <p:cNvSpPr/>
          <p:nvPr/>
        </p:nvSpPr>
        <p:spPr>
          <a:xfrm rot="10800000">
            <a:off x="1972454" y="2475061"/>
            <a:ext cx="3902125" cy="3414219"/>
          </a:xfrm>
          <a:prstGeom prst="corner">
            <a:avLst>
              <a:gd name="adj1" fmla="val 55638"/>
              <a:gd name="adj2" fmla="val 64801"/>
            </a:avLst>
          </a:prstGeom>
          <a:solidFill>
            <a:srgbClr val="EF5362"/>
          </a:solidFill>
          <a:ln w="28575">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FFF49AD-2E38-A8BA-8175-466122BCBE08}"/>
              </a:ext>
            </a:extLst>
          </p:cNvPr>
          <p:cNvSpPr/>
          <p:nvPr/>
        </p:nvSpPr>
        <p:spPr>
          <a:xfrm>
            <a:off x="1967062" y="4361444"/>
            <a:ext cx="1704933" cy="1527840"/>
          </a:xfrm>
          <a:prstGeom prst="rect">
            <a:avLst/>
          </a:prstGeom>
          <a:solidFill>
            <a:schemeClr val="accent5">
              <a:lumMod val="60000"/>
              <a:lumOff val="4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591382-9760-152F-FD02-25A486BFB7CE}"/>
              </a:ext>
            </a:extLst>
          </p:cNvPr>
          <p:cNvSpPr/>
          <p:nvPr/>
        </p:nvSpPr>
        <p:spPr>
          <a:xfrm>
            <a:off x="1965726" y="2471727"/>
            <a:ext cx="1706269" cy="1910830"/>
          </a:xfrm>
          <a:prstGeom prst="rect">
            <a:avLst/>
          </a:prstGeom>
          <a:solidFill>
            <a:srgbClr val="C198E0"/>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Google Shape;173;p10">
            <a:extLst>
              <a:ext uri="{FF2B5EF4-FFF2-40B4-BE49-F238E27FC236}">
                <a16:creationId xmlns:a16="http://schemas.microsoft.com/office/drawing/2014/main" id="{E090D93E-9695-7319-6CB0-113825F7F31A}"/>
              </a:ext>
            </a:extLst>
          </p:cNvPr>
          <p:cNvSpPr txBox="1"/>
          <p:nvPr/>
        </p:nvSpPr>
        <p:spPr>
          <a:xfrm>
            <a:off x="4084592" y="2868412"/>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24" name="Google Shape;183;p10">
            <a:extLst>
              <a:ext uri="{FF2B5EF4-FFF2-40B4-BE49-F238E27FC236}">
                <a16:creationId xmlns:a16="http://schemas.microsoft.com/office/drawing/2014/main" id="{F37B1357-63B0-D557-99CE-3C6F1C99934D}"/>
              </a:ext>
            </a:extLst>
          </p:cNvPr>
          <p:cNvSpPr txBox="1"/>
          <p:nvPr/>
        </p:nvSpPr>
        <p:spPr>
          <a:xfrm>
            <a:off x="2138127" y="2835991"/>
            <a:ext cx="129540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Fiebre &gt;38,5</a:t>
            </a:r>
            <a:r>
              <a:rPr lang="en-US" sz="2000" b="1" i="0" u="none" strike="noStrike" cap="none" baseline="30000">
                <a:solidFill>
                  <a:schemeClr val="dk1"/>
                </a:solidFill>
                <a:ea typeface="Arial"/>
                <a:cs typeface="Arial"/>
                <a:sym typeface="Arial"/>
              </a:rPr>
              <a:t>o</a:t>
            </a:r>
            <a:r>
              <a:rPr lang="en-US" sz="2000" b="1" i="0" u="none" strike="noStrike" cap="none">
                <a:solidFill>
                  <a:schemeClr val="dk1"/>
                </a:solidFill>
                <a:ea typeface="Arial"/>
                <a:cs typeface="Arial"/>
                <a:sym typeface="Arial"/>
              </a:rPr>
              <a:t> C y artritis</a:t>
            </a:r>
            <a:endParaRPr sz="2000" b="1"/>
          </a:p>
        </p:txBody>
      </p:sp>
      <p:sp>
        <p:nvSpPr>
          <p:cNvPr id="25" name="Google Shape;176;p10">
            <a:extLst>
              <a:ext uri="{FF2B5EF4-FFF2-40B4-BE49-F238E27FC236}">
                <a16:creationId xmlns:a16="http://schemas.microsoft.com/office/drawing/2014/main" id="{02E53EA4-480D-FECB-3624-0B89B3448FCA}"/>
              </a:ext>
            </a:extLst>
          </p:cNvPr>
          <p:cNvSpPr txBox="1"/>
          <p:nvPr/>
        </p:nvSpPr>
        <p:spPr>
          <a:xfrm>
            <a:off x="1996522" y="4781702"/>
            <a:ext cx="172264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Artralgia / Artritis</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C9838D3-80A8-B08D-F533-C52CF70A6E91}"/>
              </a:ext>
            </a:extLst>
          </p:cNvPr>
          <p:cNvSpPr/>
          <p:nvPr/>
        </p:nvSpPr>
        <p:spPr>
          <a:xfrm>
            <a:off x="8186052" y="2489657"/>
            <a:ext cx="2009418" cy="1693771"/>
          </a:xfrm>
          <a:prstGeom prst="rect">
            <a:avLst/>
          </a:prstGeom>
          <a:solidFill>
            <a:schemeClr val="bg2">
              <a:lumMod val="9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Google Shape;178;p10">
            <a:extLst>
              <a:ext uri="{FF2B5EF4-FFF2-40B4-BE49-F238E27FC236}">
                <a16:creationId xmlns:a16="http://schemas.microsoft.com/office/drawing/2014/main" id="{DBB74D97-2FE4-8627-D42F-5D32EFF7947B}"/>
              </a:ext>
            </a:extLst>
          </p:cNvPr>
          <p:cNvSpPr txBox="1"/>
          <p:nvPr/>
        </p:nvSpPr>
        <p:spPr>
          <a:xfrm>
            <a:off x="8294768" y="2498878"/>
            <a:ext cx="1844526" cy="1754286"/>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Fiebre &gt;38,5</a:t>
            </a:r>
            <a:r>
              <a:rPr lang="en-US" b="1" baseline="30000">
                <a:solidFill>
                  <a:schemeClr val="dk1"/>
                </a:solidFill>
                <a:ea typeface="Arial"/>
                <a:cs typeface="Arial"/>
                <a:sym typeface="Arial"/>
              </a:rPr>
              <a:t>o</a:t>
            </a:r>
            <a:r>
              <a:rPr lang="en-US" b="1">
                <a:solidFill>
                  <a:schemeClr val="dk1"/>
                </a:solidFill>
                <a:ea typeface="Arial"/>
                <a:cs typeface="Arial"/>
                <a:sym typeface="Arial"/>
              </a:rPr>
              <a:t> C &amp; </a:t>
            </a:r>
          </a:p>
          <a:p>
            <a:pPr lvl="0" algn="ctr"/>
            <a:r>
              <a:rPr lang="en-US" b="1">
                <a:solidFill>
                  <a:schemeClr val="dk1"/>
                </a:solidFill>
                <a:ea typeface="Arial"/>
                <a:cs typeface="Arial"/>
                <a:sym typeface="Arial"/>
              </a:rPr>
              <a:t>síntomas de otras afecciones artríticas</a:t>
            </a:r>
          </a:p>
        </p:txBody>
      </p:sp>
      <p:sp>
        <p:nvSpPr>
          <p:cNvPr id="15" name="Rectangle 14">
            <a:extLst>
              <a:ext uri="{FF2B5EF4-FFF2-40B4-BE49-F238E27FC236}">
                <a16:creationId xmlns:a16="http://schemas.microsoft.com/office/drawing/2014/main" id="{88AD3F7C-A139-97CC-5456-F7CEE2CA29C9}"/>
              </a:ext>
            </a:extLst>
          </p:cNvPr>
          <p:cNvSpPr/>
          <p:nvPr/>
        </p:nvSpPr>
        <p:spPr>
          <a:xfrm>
            <a:off x="8186057" y="4183428"/>
            <a:ext cx="2009418" cy="1696783"/>
          </a:xfrm>
          <a:prstGeom prst="rect">
            <a:avLst/>
          </a:prstGeom>
          <a:solidFill>
            <a:schemeClr val="bg1"/>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Google Shape;178;p10">
            <a:extLst>
              <a:ext uri="{FF2B5EF4-FFF2-40B4-BE49-F238E27FC236}">
                <a16:creationId xmlns:a16="http://schemas.microsoft.com/office/drawing/2014/main" id="{A7358483-70BB-42D9-5902-C6B2F370C47E}"/>
              </a:ext>
            </a:extLst>
          </p:cNvPr>
          <p:cNvSpPr txBox="1"/>
          <p:nvPr/>
        </p:nvSpPr>
        <p:spPr>
          <a:xfrm>
            <a:off x="8186052" y="4570174"/>
            <a:ext cx="2009418" cy="923289"/>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Otros </a:t>
            </a:r>
          </a:p>
          <a:p>
            <a:pPr lvl="0" algn="ctr"/>
            <a:r>
              <a:rPr lang="en-US" b="1">
                <a:solidFill>
                  <a:schemeClr val="dk1"/>
                </a:solidFill>
                <a:ea typeface="Arial"/>
                <a:cs typeface="Arial"/>
                <a:sym typeface="Arial"/>
              </a:rPr>
              <a:t>personas no infectadas</a:t>
            </a:r>
          </a:p>
        </p:txBody>
      </p:sp>
      <p:sp>
        <p:nvSpPr>
          <p:cNvPr id="17" name="Rectangle 16">
            <a:extLst>
              <a:ext uri="{FF2B5EF4-FFF2-40B4-BE49-F238E27FC236}">
                <a16:creationId xmlns:a16="http://schemas.microsoft.com/office/drawing/2014/main" id="{99B7114A-BE7B-3096-4394-E694207168C8}"/>
              </a:ext>
            </a:extLst>
          </p:cNvPr>
          <p:cNvSpPr/>
          <p:nvPr/>
        </p:nvSpPr>
        <p:spPr>
          <a:xfrm>
            <a:off x="1949658" y="2470607"/>
            <a:ext cx="1704933" cy="1892312"/>
          </a:xfrm>
          <a:prstGeom prst="rect">
            <a:avLst/>
          </a:prstGeom>
          <a:noFill/>
          <a:ln w="1270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9CC4E5F-2111-F66B-29DE-A87AE63C2FD1}"/>
              </a:ext>
            </a:extLst>
          </p:cNvPr>
          <p:cNvSpPr/>
          <p:nvPr/>
        </p:nvSpPr>
        <p:spPr>
          <a:xfrm>
            <a:off x="8192788" y="2471040"/>
            <a:ext cx="2002682" cy="1754286"/>
          </a:xfrm>
          <a:prstGeom prst="rect">
            <a:avLst/>
          </a:prstGeom>
          <a:noFill/>
          <a:ln w="1270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156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2" name="Content Placeholder 1">
            <a:extLst>
              <a:ext uri="{FF2B5EF4-FFF2-40B4-BE49-F238E27FC236}">
                <a16:creationId xmlns:a16="http://schemas.microsoft.com/office/drawing/2014/main" id="{7E1BEE78-45FA-DD48-C9E1-A1F9A2D31183}"/>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(10/11)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176;p10">
            <a:extLst>
              <a:ext uri="{FF2B5EF4-FFF2-40B4-BE49-F238E27FC236}">
                <a16:creationId xmlns:a16="http://schemas.microsoft.com/office/drawing/2014/main" id="{C5CF74ED-691C-CB16-78FE-0528B0402E51}"/>
              </a:ext>
            </a:extLst>
          </p:cNvPr>
          <p:cNvSpPr txBox="1"/>
          <p:nvPr/>
        </p:nvSpPr>
        <p:spPr>
          <a:xfrm>
            <a:off x="6049580" y="3576258"/>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14" name="Google Shape;184;p10">
            <a:extLst>
              <a:ext uri="{FF2B5EF4-FFF2-40B4-BE49-F238E27FC236}">
                <a16:creationId xmlns:a16="http://schemas.microsoft.com/office/drawing/2014/main" id="{FD63AB81-57E2-2ABB-A48A-229FFDF5D830}"/>
              </a:ext>
            </a:extLst>
          </p:cNvPr>
          <p:cNvSpPr txBox="1"/>
          <p:nvPr/>
        </p:nvSpPr>
        <p:spPr>
          <a:xfrm>
            <a:off x="834191" y="6103157"/>
            <a:ext cx="8984300" cy="587670"/>
          </a:xfrm>
          <a:prstGeom prst="rect">
            <a:avLst/>
          </a:prstGeom>
          <a:noFill/>
          <a:ln>
            <a:noFill/>
          </a:ln>
        </p:spPr>
        <p:txBody>
          <a:bodyPr spcFirstLastPara="1" wrap="square" lIns="91425" tIns="45700" rIns="91425" bIns="45700" anchor="t" anchorCtr="0">
            <a:noAutofit/>
          </a:bodyPr>
          <a:lstStyle/>
          <a:p>
            <a:pPr algn="ctr">
              <a:buClr>
                <a:srgbClr val="00820C"/>
              </a:buClr>
              <a:buSzPts val="2800"/>
            </a:pPr>
            <a:r>
              <a:rPr lang="es-ES" sz="2800" dirty="0">
                <a:solidFill>
                  <a:schemeClr val="dk1"/>
                </a:solidFill>
                <a:latin typeface="+mn-lt"/>
              </a:rPr>
              <a:t>¿Quién responde a la definición de caso </a:t>
            </a:r>
            <a:r>
              <a:rPr lang="es-ES" sz="2800" b="1" dirty="0">
                <a:solidFill>
                  <a:srgbClr val="109648"/>
                </a:solidFill>
                <a:latin typeface="+mn-lt"/>
              </a:rPr>
              <a:t>sospechoso</a:t>
            </a:r>
            <a:r>
              <a:rPr lang="es-ES" sz="2800" dirty="0">
                <a:solidFill>
                  <a:schemeClr val="dk1"/>
                </a:solidFill>
                <a:latin typeface="+mn-lt"/>
              </a:rPr>
              <a:t>?</a:t>
            </a:r>
            <a:endParaRPr lang="es-ES" dirty="0">
              <a:latin typeface="+mn-lt"/>
            </a:endParaRPr>
          </a:p>
          <a:p>
            <a:pPr marL="287338" indent="-109538">
              <a:spcBef>
                <a:spcPts val="600"/>
              </a:spcBef>
              <a:buClr>
                <a:srgbClr val="00820C"/>
              </a:buClr>
              <a:buSzPts val="2800"/>
            </a:pPr>
            <a:endParaRPr lang="es-ES" sz="2800" dirty="0">
              <a:solidFill>
                <a:schemeClr val="dk1"/>
              </a:solidFill>
              <a:latin typeface="+mn-lt"/>
            </a:endParaRPr>
          </a:p>
        </p:txBody>
      </p:sp>
      <p:sp>
        <p:nvSpPr>
          <p:cNvPr id="18" name="L-Shape 17">
            <a:extLst>
              <a:ext uri="{FF2B5EF4-FFF2-40B4-BE49-F238E27FC236}">
                <a16:creationId xmlns:a16="http://schemas.microsoft.com/office/drawing/2014/main" id="{34B7948E-4234-B07F-91A6-618444518575}"/>
              </a:ext>
            </a:extLst>
          </p:cNvPr>
          <p:cNvSpPr/>
          <p:nvPr/>
        </p:nvSpPr>
        <p:spPr>
          <a:xfrm rot="10800000">
            <a:off x="1972454" y="2475061"/>
            <a:ext cx="3902125" cy="3414219"/>
          </a:xfrm>
          <a:prstGeom prst="corner">
            <a:avLst>
              <a:gd name="adj1" fmla="val 55638"/>
              <a:gd name="adj2" fmla="val 64801"/>
            </a:avLst>
          </a:prstGeom>
          <a:solidFill>
            <a:srgbClr val="EF5362"/>
          </a:solidFill>
          <a:ln w="28575">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D2326F2-F562-6902-33BE-D4FD1D117435}"/>
              </a:ext>
            </a:extLst>
          </p:cNvPr>
          <p:cNvSpPr/>
          <p:nvPr/>
        </p:nvSpPr>
        <p:spPr>
          <a:xfrm>
            <a:off x="1967062" y="4361444"/>
            <a:ext cx="1704933" cy="1527840"/>
          </a:xfrm>
          <a:prstGeom prst="rect">
            <a:avLst/>
          </a:prstGeom>
          <a:solidFill>
            <a:schemeClr val="accent5">
              <a:lumMod val="60000"/>
              <a:lumOff val="4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96C45E2-0B93-652A-440F-7B4303AEBF68}"/>
              </a:ext>
            </a:extLst>
          </p:cNvPr>
          <p:cNvSpPr/>
          <p:nvPr/>
        </p:nvSpPr>
        <p:spPr>
          <a:xfrm>
            <a:off x="1965726" y="2471727"/>
            <a:ext cx="1706269" cy="1910830"/>
          </a:xfrm>
          <a:prstGeom prst="rect">
            <a:avLst/>
          </a:prstGeom>
          <a:solidFill>
            <a:srgbClr val="C198E0"/>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Google Shape;173;p10">
            <a:extLst>
              <a:ext uri="{FF2B5EF4-FFF2-40B4-BE49-F238E27FC236}">
                <a16:creationId xmlns:a16="http://schemas.microsoft.com/office/drawing/2014/main" id="{796DFC25-6780-AF01-23DB-58674D38B4DD}"/>
              </a:ext>
            </a:extLst>
          </p:cNvPr>
          <p:cNvSpPr txBox="1"/>
          <p:nvPr/>
        </p:nvSpPr>
        <p:spPr>
          <a:xfrm>
            <a:off x="4084592" y="2868412"/>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23" name="Google Shape;183;p10">
            <a:extLst>
              <a:ext uri="{FF2B5EF4-FFF2-40B4-BE49-F238E27FC236}">
                <a16:creationId xmlns:a16="http://schemas.microsoft.com/office/drawing/2014/main" id="{3F17439C-2DD8-C874-A9D4-433B176796F4}"/>
              </a:ext>
            </a:extLst>
          </p:cNvPr>
          <p:cNvSpPr txBox="1"/>
          <p:nvPr/>
        </p:nvSpPr>
        <p:spPr>
          <a:xfrm>
            <a:off x="2138127" y="2835991"/>
            <a:ext cx="129540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Fiebre &gt;38,5</a:t>
            </a:r>
            <a:r>
              <a:rPr lang="en-US" sz="2000" b="1" i="0" u="none" strike="noStrike" cap="none" baseline="30000">
                <a:solidFill>
                  <a:schemeClr val="dk1"/>
                </a:solidFill>
                <a:ea typeface="Arial"/>
                <a:cs typeface="Arial"/>
                <a:sym typeface="Arial"/>
              </a:rPr>
              <a:t>o</a:t>
            </a:r>
            <a:r>
              <a:rPr lang="en-US" sz="2000" b="1" i="0" u="none" strike="noStrike" cap="none">
                <a:solidFill>
                  <a:schemeClr val="dk1"/>
                </a:solidFill>
                <a:ea typeface="Arial"/>
                <a:cs typeface="Arial"/>
                <a:sym typeface="Arial"/>
              </a:rPr>
              <a:t> C y artritis</a:t>
            </a:r>
            <a:endParaRPr sz="2000" b="1"/>
          </a:p>
        </p:txBody>
      </p:sp>
      <p:sp>
        <p:nvSpPr>
          <p:cNvPr id="24" name="Google Shape;176;p10">
            <a:extLst>
              <a:ext uri="{FF2B5EF4-FFF2-40B4-BE49-F238E27FC236}">
                <a16:creationId xmlns:a16="http://schemas.microsoft.com/office/drawing/2014/main" id="{FE717EFA-AC49-06F1-6F32-A93C48BE3422}"/>
              </a:ext>
            </a:extLst>
          </p:cNvPr>
          <p:cNvSpPr txBox="1"/>
          <p:nvPr/>
        </p:nvSpPr>
        <p:spPr>
          <a:xfrm>
            <a:off x="1996522" y="4781702"/>
            <a:ext cx="172264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Artralgia / Artritis</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A4AF91C-0DE4-18BA-90DE-33083532D327}"/>
              </a:ext>
            </a:extLst>
          </p:cNvPr>
          <p:cNvSpPr/>
          <p:nvPr/>
        </p:nvSpPr>
        <p:spPr>
          <a:xfrm>
            <a:off x="8186052" y="2489657"/>
            <a:ext cx="2009418" cy="1693771"/>
          </a:xfrm>
          <a:prstGeom prst="rect">
            <a:avLst/>
          </a:prstGeom>
          <a:solidFill>
            <a:schemeClr val="bg2">
              <a:lumMod val="9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178;p10">
            <a:extLst>
              <a:ext uri="{FF2B5EF4-FFF2-40B4-BE49-F238E27FC236}">
                <a16:creationId xmlns:a16="http://schemas.microsoft.com/office/drawing/2014/main" id="{6164E9CF-FB6F-9FDD-ED85-97D797F48FF2}"/>
              </a:ext>
            </a:extLst>
          </p:cNvPr>
          <p:cNvSpPr txBox="1"/>
          <p:nvPr/>
        </p:nvSpPr>
        <p:spPr>
          <a:xfrm>
            <a:off x="8294768" y="2498878"/>
            <a:ext cx="1844526" cy="1754286"/>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Fiebre &gt;38,5</a:t>
            </a:r>
            <a:r>
              <a:rPr lang="en-US" b="1" baseline="30000">
                <a:solidFill>
                  <a:schemeClr val="dk1"/>
                </a:solidFill>
                <a:ea typeface="Arial"/>
                <a:cs typeface="Arial"/>
                <a:sym typeface="Arial"/>
              </a:rPr>
              <a:t>o</a:t>
            </a:r>
            <a:r>
              <a:rPr lang="en-US" b="1">
                <a:solidFill>
                  <a:schemeClr val="dk1"/>
                </a:solidFill>
                <a:ea typeface="Arial"/>
                <a:cs typeface="Arial"/>
                <a:sym typeface="Arial"/>
              </a:rPr>
              <a:t> C &amp; </a:t>
            </a:r>
          </a:p>
          <a:p>
            <a:pPr lvl="0" algn="ctr"/>
            <a:r>
              <a:rPr lang="en-US" b="1">
                <a:solidFill>
                  <a:schemeClr val="dk1"/>
                </a:solidFill>
                <a:ea typeface="Arial"/>
                <a:cs typeface="Arial"/>
                <a:sym typeface="Arial"/>
              </a:rPr>
              <a:t>síntomas de otras afecciones artríticas</a:t>
            </a:r>
          </a:p>
        </p:txBody>
      </p:sp>
      <p:sp>
        <p:nvSpPr>
          <p:cNvPr id="6" name="Rectangle 5">
            <a:extLst>
              <a:ext uri="{FF2B5EF4-FFF2-40B4-BE49-F238E27FC236}">
                <a16:creationId xmlns:a16="http://schemas.microsoft.com/office/drawing/2014/main" id="{9EF98CBF-C240-6FA4-8675-84432B7A6BA2}"/>
              </a:ext>
            </a:extLst>
          </p:cNvPr>
          <p:cNvSpPr/>
          <p:nvPr/>
        </p:nvSpPr>
        <p:spPr>
          <a:xfrm>
            <a:off x="8186057" y="4183428"/>
            <a:ext cx="2009418" cy="1696783"/>
          </a:xfrm>
          <a:prstGeom prst="rect">
            <a:avLst/>
          </a:prstGeom>
          <a:solidFill>
            <a:schemeClr val="bg1"/>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178;p10">
            <a:extLst>
              <a:ext uri="{FF2B5EF4-FFF2-40B4-BE49-F238E27FC236}">
                <a16:creationId xmlns:a16="http://schemas.microsoft.com/office/drawing/2014/main" id="{B4B2E297-7376-EA64-BD5C-720E65CA7B82}"/>
              </a:ext>
            </a:extLst>
          </p:cNvPr>
          <p:cNvSpPr txBox="1"/>
          <p:nvPr/>
        </p:nvSpPr>
        <p:spPr>
          <a:xfrm>
            <a:off x="8186052" y="4570174"/>
            <a:ext cx="2009418" cy="923289"/>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Otros </a:t>
            </a:r>
          </a:p>
          <a:p>
            <a:pPr lvl="0" algn="ctr"/>
            <a:r>
              <a:rPr lang="en-US" b="1">
                <a:solidFill>
                  <a:schemeClr val="dk1"/>
                </a:solidFill>
                <a:ea typeface="Arial"/>
                <a:cs typeface="Arial"/>
                <a:sym typeface="Arial"/>
              </a:rPr>
              <a:t>personas no infectadas</a:t>
            </a:r>
          </a:p>
        </p:txBody>
      </p:sp>
      <p:sp>
        <p:nvSpPr>
          <p:cNvPr id="9" name="Rectangle 8">
            <a:extLst>
              <a:ext uri="{FF2B5EF4-FFF2-40B4-BE49-F238E27FC236}">
                <a16:creationId xmlns:a16="http://schemas.microsoft.com/office/drawing/2014/main" id="{B57E8DE9-0CAB-CDAE-F8E3-3083859A5C1E}"/>
              </a:ext>
            </a:extLst>
          </p:cNvPr>
          <p:cNvSpPr/>
          <p:nvPr/>
        </p:nvSpPr>
        <p:spPr>
          <a:xfrm>
            <a:off x="8192788" y="2471040"/>
            <a:ext cx="2002682" cy="1754286"/>
          </a:xfrm>
          <a:prstGeom prst="rect">
            <a:avLst/>
          </a:prstGeom>
          <a:noFill/>
          <a:ln w="1270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47E6F01-4433-8BFE-0208-338D9D2061D7}"/>
              </a:ext>
            </a:extLst>
          </p:cNvPr>
          <p:cNvSpPr/>
          <p:nvPr/>
        </p:nvSpPr>
        <p:spPr>
          <a:xfrm>
            <a:off x="1949658" y="2470607"/>
            <a:ext cx="1704933" cy="1892312"/>
          </a:xfrm>
          <a:prstGeom prst="rect">
            <a:avLst/>
          </a:prstGeom>
          <a:noFill/>
          <a:ln w="1270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762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1" name="Content Placeholder 1">
            <a:extLst>
              <a:ext uri="{FF2B5EF4-FFF2-40B4-BE49-F238E27FC236}">
                <a16:creationId xmlns:a16="http://schemas.microsoft.com/office/drawing/2014/main" id="{77992D6D-CE5D-FD85-359A-049C0ED065B9}"/>
              </a:ext>
            </a:extLst>
          </p:cNvPr>
          <p:cNvSpPr>
            <a:spLocks noGrp="1"/>
          </p:cNvSpPr>
          <p:nvPr>
            <p:ph sz="half" idx="2"/>
          </p:nvPr>
        </p:nvSpPr>
        <p:spPr>
          <a:xfrm>
            <a:off x="838200" y="1478857"/>
            <a:ext cx="10515600" cy="955241"/>
          </a:xfrm>
        </p:spPr>
        <p:txBody>
          <a:bodyPr/>
          <a:lstStyle/>
          <a:p>
            <a:pPr marL="0" indent="0">
              <a:spcBef>
                <a:spcPts val="0"/>
              </a:spcBef>
              <a:spcAft>
                <a:spcPts val="0"/>
              </a:spcAft>
              <a:buNone/>
            </a:pPr>
            <a:r>
              <a:rPr lang="es-ES" sz="2400" b="1" dirty="0"/>
              <a:t>Definición de caso en la vigilancia: </a:t>
            </a:r>
            <a:r>
              <a:rPr lang="es-ES" sz="2400" dirty="0"/>
              <a:t>Cualquier persona con aparición aguda de fiebre &gt;38,5</a:t>
            </a:r>
            <a:r>
              <a:rPr lang="es-ES" sz="2400" b="1" baseline="30000" dirty="0">
                <a:solidFill>
                  <a:schemeClr val="dk1"/>
                </a:solidFill>
                <a:ea typeface="Arial"/>
                <a:cs typeface="Arial"/>
                <a:sym typeface="Arial"/>
              </a:rPr>
              <a:t>o</a:t>
            </a:r>
            <a:r>
              <a:rPr lang="es-ES" sz="2400" dirty="0"/>
              <a:t> C y artralgia severa o artritis</a:t>
            </a:r>
          </a:p>
          <a:p>
            <a:pPr>
              <a:spcBef>
                <a:spcPts val="0"/>
              </a:spcBef>
              <a:spcAft>
                <a:spcPts val="0"/>
              </a:spcAft>
            </a:pPr>
            <a:endParaRPr lang="es-ES" sz="2400" dirty="0"/>
          </a:p>
          <a:p>
            <a:pPr marL="0" indent="0">
              <a:spcBef>
                <a:spcPts val="0"/>
              </a:spcBef>
              <a:spcAft>
                <a:spcPts val="0"/>
              </a:spcAft>
              <a:buNone/>
            </a:pPr>
            <a:endParaRPr lang="es-ES" sz="2400" dirty="0"/>
          </a:p>
        </p:txBody>
      </p:sp>
      <p:sp>
        <p:nvSpPr>
          <p:cNvPr id="165" name="Google Shape;165;p10"/>
          <p:cNvSpPr txBox="1">
            <a:spLocks noGrp="1"/>
          </p:cNvSpPr>
          <p:nvPr>
            <p:ph type="title"/>
          </p:nvPr>
        </p:nvSpPr>
        <p:spPr>
          <a:noFill/>
          <a:ln>
            <a:noFill/>
          </a:ln>
        </p:spPr>
        <p:txBody>
          <a:bodyPr spcFirstLastPara="1" wrap="square" lIns="91425" tIns="45700" rIns="91425" bIns="45700" anchor="b" anchorCtr="0">
            <a:noAutofit/>
          </a:bodyPr>
          <a:lstStyle/>
          <a:p>
            <a:r>
              <a:rPr lang="es-ES" dirty="0"/>
              <a:t>¿Una definición de caso siempre identifica los casos verdaderos? (11/11)</a:t>
            </a:r>
          </a:p>
        </p:txBody>
      </p:sp>
      <p:sp>
        <p:nvSpPr>
          <p:cNvPr id="22" name="Rectangle 21">
            <a:extLst>
              <a:ext uri="{FF2B5EF4-FFF2-40B4-BE49-F238E27FC236}">
                <a16:creationId xmlns:a16="http://schemas.microsoft.com/office/drawing/2014/main" id="{9AD78E86-4C62-E636-FDCA-56F68C8511BA}"/>
              </a:ext>
            </a:extLst>
          </p:cNvPr>
          <p:cNvSpPr/>
          <p:nvPr/>
        </p:nvSpPr>
        <p:spPr>
          <a:xfrm>
            <a:off x="1972457" y="2471731"/>
            <a:ext cx="6213600" cy="3420887"/>
          </a:xfrm>
          <a:prstGeom prst="rect">
            <a:avLst/>
          </a:prstGeom>
          <a:solidFill>
            <a:srgbClr val="F9BFC5"/>
          </a:solidFill>
          <a:ln w="57150">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4E10288-A765-47C7-22AA-44B51FF4BE36}"/>
              </a:ext>
            </a:extLst>
          </p:cNvPr>
          <p:cNvSpPr/>
          <p:nvPr/>
        </p:nvSpPr>
        <p:spPr>
          <a:xfrm>
            <a:off x="1972458" y="2478398"/>
            <a:ext cx="3902126" cy="3414219"/>
          </a:xfrm>
          <a:prstGeom prst="rect">
            <a:avLst/>
          </a:prstGeom>
          <a:solidFill>
            <a:srgbClr val="F37D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176;p10">
            <a:extLst>
              <a:ext uri="{FF2B5EF4-FFF2-40B4-BE49-F238E27FC236}">
                <a16:creationId xmlns:a16="http://schemas.microsoft.com/office/drawing/2014/main" id="{C5CF74ED-691C-CB16-78FE-0528B0402E51}"/>
              </a:ext>
            </a:extLst>
          </p:cNvPr>
          <p:cNvSpPr txBox="1"/>
          <p:nvPr/>
        </p:nvSpPr>
        <p:spPr>
          <a:xfrm>
            <a:off x="6049580" y="3576258"/>
            <a:ext cx="196148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cap="none">
                <a:solidFill>
                  <a:schemeClr val="dk1"/>
                </a:solidFill>
                <a:ea typeface="Arial"/>
                <a:cs typeface="Arial"/>
                <a:sym typeface="Arial"/>
              </a:rPr>
              <a:t>Asintomático</a:t>
            </a:r>
            <a:endParaRPr sz="2000" b="1"/>
          </a:p>
        </p:txBody>
      </p:sp>
      <p:sp>
        <p:nvSpPr>
          <p:cNvPr id="14" name="Google Shape;184;p10">
            <a:extLst>
              <a:ext uri="{FF2B5EF4-FFF2-40B4-BE49-F238E27FC236}">
                <a16:creationId xmlns:a16="http://schemas.microsoft.com/office/drawing/2014/main" id="{FD63AB81-57E2-2ABB-A48A-229FFDF5D830}"/>
              </a:ext>
            </a:extLst>
          </p:cNvPr>
          <p:cNvSpPr txBox="1"/>
          <p:nvPr/>
        </p:nvSpPr>
        <p:spPr>
          <a:xfrm>
            <a:off x="1918101" y="5992665"/>
            <a:ext cx="8256235" cy="587670"/>
          </a:xfrm>
          <a:prstGeom prst="rect">
            <a:avLst/>
          </a:prstGeom>
          <a:noFill/>
          <a:ln>
            <a:noFill/>
          </a:ln>
        </p:spPr>
        <p:txBody>
          <a:bodyPr spcFirstLastPara="1" wrap="square" lIns="91425" tIns="45700" rIns="91425" bIns="45700" anchor="t" anchorCtr="0">
            <a:noAutofit/>
          </a:bodyPr>
          <a:lstStyle/>
          <a:p>
            <a:pPr algn="ctr">
              <a:buClr>
                <a:srgbClr val="00820C"/>
              </a:buClr>
              <a:buSzPts val="2800"/>
            </a:pPr>
            <a:r>
              <a:rPr lang="es-ES" sz="2800" dirty="0">
                <a:solidFill>
                  <a:schemeClr val="dk1"/>
                </a:solidFill>
                <a:latin typeface="+mn-lt"/>
              </a:rPr>
              <a:t>¿Quién cumple la definición de caso </a:t>
            </a:r>
            <a:r>
              <a:rPr lang="es-ES" sz="2800" b="1" dirty="0">
                <a:solidFill>
                  <a:schemeClr val="dk1"/>
                </a:solidFill>
                <a:latin typeface="+mn-lt"/>
              </a:rPr>
              <a:t>confirmado</a:t>
            </a:r>
            <a:r>
              <a:rPr lang="es-ES" sz="2800" dirty="0">
                <a:solidFill>
                  <a:schemeClr val="dk1"/>
                </a:solidFill>
                <a:latin typeface="+mn-lt"/>
              </a:rPr>
              <a:t>?</a:t>
            </a:r>
            <a:endParaRPr lang="es-ES" dirty="0">
              <a:latin typeface="+mn-lt"/>
            </a:endParaRPr>
          </a:p>
          <a:p>
            <a:pPr marL="287338" indent="-109538">
              <a:spcBef>
                <a:spcPts val="600"/>
              </a:spcBef>
              <a:buClr>
                <a:srgbClr val="00820C"/>
              </a:buClr>
              <a:buSzPts val="2800"/>
            </a:pPr>
            <a:endParaRPr lang="es-ES" sz="2800" dirty="0">
              <a:solidFill>
                <a:schemeClr val="dk1"/>
              </a:solidFill>
              <a:latin typeface="+mn-lt"/>
            </a:endParaRPr>
          </a:p>
        </p:txBody>
      </p:sp>
      <p:sp>
        <p:nvSpPr>
          <p:cNvPr id="3" name="L-Shape 2">
            <a:extLst>
              <a:ext uri="{FF2B5EF4-FFF2-40B4-BE49-F238E27FC236}">
                <a16:creationId xmlns:a16="http://schemas.microsoft.com/office/drawing/2014/main" id="{F157D38B-6D58-C26F-8C71-BA2ADC5CED6A}"/>
              </a:ext>
            </a:extLst>
          </p:cNvPr>
          <p:cNvSpPr/>
          <p:nvPr/>
        </p:nvSpPr>
        <p:spPr>
          <a:xfrm rot="10800000">
            <a:off x="1972454" y="2475061"/>
            <a:ext cx="3902125" cy="3414219"/>
          </a:xfrm>
          <a:prstGeom prst="corner">
            <a:avLst>
              <a:gd name="adj1" fmla="val 55638"/>
              <a:gd name="adj2" fmla="val 64801"/>
            </a:avLst>
          </a:prstGeom>
          <a:solidFill>
            <a:srgbClr val="EF5362"/>
          </a:solidFill>
          <a:ln w="28575">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A515EC9-A89D-D884-3007-000B6C570B2F}"/>
              </a:ext>
            </a:extLst>
          </p:cNvPr>
          <p:cNvSpPr/>
          <p:nvPr/>
        </p:nvSpPr>
        <p:spPr>
          <a:xfrm>
            <a:off x="1967062" y="4361444"/>
            <a:ext cx="1704933" cy="1527840"/>
          </a:xfrm>
          <a:prstGeom prst="rect">
            <a:avLst/>
          </a:prstGeom>
          <a:solidFill>
            <a:schemeClr val="accent5">
              <a:lumMod val="60000"/>
              <a:lumOff val="4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6E69F15-E781-4A07-44A0-0AFCF66C7E3F}"/>
              </a:ext>
            </a:extLst>
          </p:cNvPr>
          <p:cNvSpPr/>
          <p:nvPr/>
        </p:nvSpPr>
        <p:spPr>
          <a:xfrm>
            <a:off x="1965726" y="2471727"/>
            <a:ext cx="1706269" cy="1910830"/>
          </a:xfrm>
          <a:prstGeom prst="rect">
            <a:avLst/>
          </a:prstGeom>
          <a:solidFill>
            <a:srgbClr val="C198E0"/>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oogle Shape;173;p10">
            <a:extLst>
              <a:ext uri="{FF2B5EF4-FFF2-40B4-BE49-F238E27FC236}">
                <a16:creationId xmlns:a16="http://schemas.microsoft.com/office/drawing/2014/main" id="{8759FC12-49F6-77F2-6D38-C51340C49934}"/>
              </a:ext>
            </a:extLst>
          </p:cNvPr>
          <p:cNvSpPr txBox="1"/>
          <p:nvPr/>
        </p:nvSpPr>
        <p:spPr>
          <a:xfrm>
            <a:off x="4084592" y="2868412"/>
            <a:ext cx="1267131" cy="707846"/>
          </a:xfrm>
          <a:prstGeom prst="rect">
            <a:avLst/>
          </a:prstGeom>
          <a:noFill/>
          <a:ln>
            <a:noFill/>
          </a:ln>
        </p:spPr>
        <p:txBody>
          <a:bodyPr spcFirstLastPara="1" wrap="square" lIns="91425" tIns="45700" rIns="91425" bIns="45700" anchor="t" anchorCtr="0">
            <a:spAutoFit/>
          </a:bodyPr>
          <a:lstStyle/>
          <a:p>
            <a:pPr lvl="0" algn="ctr"/>
            <a:r>
              <a:rPr lang="en-US" sz="2000" b="1" i="0" u="none" strike="noStrike" cap="none">
                <a:solidFill>
                  <a:schemeClr val="dk1"/>
                </a:solidFill>
                <a:ea typeface="Arial"/>
                <a:cs typeface="Arial"/>
                <a:sym typeface="Arial"/>
              </a:rPr>
              <a:t>Fiebre &gt;38,5 C</a:t>
            </a:r>
            <a:r>
              <a:rPr lang="en-US" sz="2000" b="1" i="0" u="none" strike="noStrike" cap="none" baseline="30000">
                <a:solidFill>
                  <a:schemeClr val="dk1"/>
                </a:solidFill>
                <a:ea typeface="Arial"/>
                <a:cs typeface="Arial"/>
                <a:sym typeface="Arial"/>
              </a:rPr>
              <a:t>o</a:t>
            </a:r>
            <a:endParaRPr sz="2000" b="1"/>
          </a:p>
        </p:txBody>
      </p:sp>
      <p:sp>
        <p:nvSpPr>
          <p:cNvPr id="23" name="Google Shape;176;p10">
            <a:extLst>
              <a:ext uri="{FF2B5EF4-FFF2-40B4-BE49-F238E27FC236}">
                <a16:creationId xmlns:a16="http://schemas.microsoft.com/office/drawing/2014/main" id="{A3D63577-08CA-D94B-B515-D27FDF83D8C2}"/>
              </a:ext>
            </a:extLst>
          </p:cNvPr>
          <p:cNvSpPr txBox="1"/>
          <p:nvPr/>
        </p:nvSpPr>
        <p:spPr>
          <a:xfrm>
            <a:off x="1996522" y="4781702"/>
            <a:ext cx="1722649"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Artralgia / Artritis</a:t>
            </a:r>
            <a:endParaRPr sz="2000" b="1"/>
          </a:p>
        </p:txBody>
      </p:sp>
      <p:sp>
        <p:nvSpPr>
          <p:cNvPr id="32" name="Rectangle 31">
            <a:extLst>
              <a:ext uri="{FF2B5EF4-FFF2-40B4-BE49-F238E27FC236}">
                <a16:creationId xmlns:a16="http://schemas.microsoft.com/office/drawing/2014/main" id="{8037D130-84A6-BE3F-C159-6AC4FCC34150}"/>
              </a:ext>
            </a:extLst>
          </p:cNvPr>
          <p:cNvSpPr/>
          <p:nvPr/>
        </p:nvSpPr>
        <p:spPr>
          <a:xfrm>
            <a:off x="1948393" y="2471731"/>
            <a:ext cx="8247085" cy="3420887"/>
          </a:xfrm>
          <a:prstGeom prst="rect">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5F5AB13-81A0-BF47-E530-BB33144F78D2}"/>
              </a:ext>
            </a:extLst>
          </p:cNvPr>
          <p:cNvSpPr/>
          <p:nvPr/>
        </p:nvSpPr>
        <p:spPr>
          <a:xfrm>
            <a:off x="8186052" y="2489657"/>
            <a:ext cx="2009418" cy="1693771"/>
          </a:xfrm>
          <a:prstGeom prst="rect">
            <a:avLst/>
          </a:prstGeom>
          <a:solidFill>
            <a:schemeClr val="bg2">
              <a:lumMod val="90000"/>
            </a:schemeClr>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178;p10">
            <a:extLst>
              <a:ext uri="{FF2B5EF4-FFF2-40B4-BE49-F238E27FC236}">
                <a16:creationId xmlns:a16="http://schemas.microsoft.com/office/drawing/2014/main" id="{8DAA017D-D9E2-94E9-5DBC-851BB9ED29A2}"/>
              </a:ext>
            </a:extLst>
          </p:cNvPr>
          <p:cNvSpPr txBox="1"/>
          <p:nvPr/>
        </p:nvSpPr>
        <p:spPr>
          <a:xfrm>
            <a:off x="8294768" y="2498878"/>
            <a:ext cx="1844526" cy="1754286"/>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Fiebre &gt;38,5</a:t>
            </a:r>
            <a:r>
              <a:rPr lang="en-US" b="1" baseline="30000">
                <a:solidFill>
                  <a:schemeClr val="dk1"/>
                </a:solidFill>
                <a:ea typeface="Arial"/>
                <a:cs typeface="Arial"/>
                <a:sym typeface="Arial"/>
              </a:rPr>
              <a:t>o</a:t>
            </a:r>
            <a:r>
              <a:rPr lang="en-US" b="1">
                <a:solidFill>
                  <a:schemeClr val="dk1"/>
                </a:solidFill>
                <a:ea typeface="Arial"/>
                <a:cs typeface="Arial"/>
                <a:sym typeface="Arial"/>
              </a:rPr>
              <a:t> C &amp; </a:t>
            </a:r>
          </a:p>
          <a:p>
            <a:pPr lvl="0" algn="ctr"/>
            <a:r>
              <a:rPr lang="en-US" b="1">
                <a:solidFill>
                  <a:schemeClr val="dk1"/>
                </a:solidFill>
                <a:ea typeface="Arial"/>
                <a:cs typeface="Arial"/>
                <a:sym typeface="Arial"/>
              </a:rPr>
              <a:t>síntomas de otras afecciones artríticas</a:t>
            </a:r>
          </a:p>
        </p:txBody>
      </p:sp>
      <p:sp>
        <p:nvSpPr>
          <p:cNvPr id="7" name="Rectangle 6">
            <a:extLst>
              <a:ext uri="{FF2B5EF4-FFF2-40B4-BE49-F238E27FC236}">
                <a16:creationId xmlns:a16="http://schemas.microsoft.com/office/drawing/2014/main" id="{AE117B07-F1BA-2FF3-1EF2-61E25374547C}"/>
              </a:ext>
            </a:extLst>
          </p:cNvPr>
          <p:cNvSpPr/>
          <p:nvPr/>
        </p:nvSpPr>
        <p:spPr>
          <a:xfrm>
            <a:off x="8186057" y="4183428"/>
            <a:ext cx="2009418" cy="1696783"/>
          </a:xfrm>
          <a:prstGeom prst="rect">
            <a:avLst/>
          </a:prstGeom>
          <a:solidFill>
            <a:schemeClr val="bg1"/>
          </a:solid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oogle Shape;178;p10">
            <a:extLst>
              <a:ext uri="{FF2B5EF4-FFF2-40B4-BE49-F238E27FC236}">
                <a16:creationId xmlns:a16="http://schemas.microsoft.com/office/drawing/2014/main" id="{48046061-4446-F3FD-611A-D1E6486C165E}"/>
              </a:ext>
            </a:extLst>
          </p:cNvPr>
          <p:cNvSpPr txBox="1"/>
          <p:nvPr/>
        </p:nvSpPr>
        <p:spPr>
          <a:xfrm>
            <a:off x="8186052" y="4570174"/>
            <a:ext cx="2009418" cy="923289"/>
          </a:xfrm>
          <a:prstGeom prst="rect">
            <a:avLst/>
          </a:prstGeom>
          <a:noFill/>
          <a:ln>
            <a:noFill/>
          </a:ln>
        </p:spPr>
        <p:txBody>
          <a:bodyPr spcFirstLastPara="1" wrap="square" lIns="91425" tIns="45700" rIns="91425" bIns="45700" anchor="t" anchorCtr="0">
            <a:spAutoFit/>
          </a:bodyPr>
          <a:lstStyle/>
          <a:p>
            <a:pPr lvl="0" algn="ctr"/>
            <a:r>
              <a:rPr lang="en-US" b="1">
                <a:solidFill>
                  <a:schemeClr val="dk1"/>
                </a:solidFill>
                <a:ea typeface="Arial"/>
                <a:cs typeface="Arial"/>
                <a:sym typeface="Arial"/>
              </a:rPr>
              <a:t>Otros </a:t>
            </a:r>
          </a:p>
          <a:p>
            <a:pPr lvl="0" algn="ctr"/>
            <a:r>
              <a:rPr lang="en-US" b="1">
                <a:solidFill>
                  <a:schemeClr val="dk1"/>
                </a:solidFill>
                <a:ea typeface="Arial"/>
                <a:cs typeface="Arial"/>
                <a:sym typeface="Arial"/>
              </a:rPr>
              <a:t>personas no infectadas</a:t>
            </a:r>
          </a:p>
        </p:txBody>
      </p:sp>
      <p:sp>
        <p:nvSpPr>
          <p:cNvPr id="16" name="Google Shape;183;p10">
            <a:extLst>
              <a:ext uri="{FF2B5EF4-FFF2-40B4-BE49-F238E27FC236}">
                <a16:creationId xmlns:a16="http://schemas.microsoft.com/office/drawing/2014/main" id="{59FCD623-738F-63E3-27AE-6CADDF87360F}"/>
              </a:ext>
            </a:extLst>
          </p:cNvPr>
          <p:cNvSpPr txBox="1"/>
          <p:nvPr/>
        </p:nvSpPr>
        <p:spPr>
          <a:xfrm>
            <a:off x="2138127" y="2835991"/>
            <a:ext cx="129540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dk1"/>
                </a:solidFill>
                <a:ea typeface="Arial"/>
                <a:cs typeface="Arial"/>
                <a:sym typeface="Arial"/>
              </a:rPr>
              <a:t>Fiebre &gt;38,5</a:t>
            </a:r>
            <a:r>
              <a:rPr lang="en-US" sz="2000" b="1" i="0" u="none" strike="noStrike" cap="none" baseline="30000">
                <a:solidFill>
                  <a:schemeClr val="dk1"/>
                </a:solidFill>
                <a:ea typeface="Arial"/>
                <a:cs typeface="Arial"/>
                <a:sym typeface="Arial"/>
              </a:rPr>
              <a:t>o</a:t>
            </a:r>
            <a:r>
              <a:rPr lang="en-US" sz="2000" b="1" i="0" u="none" strike="noStrike" cap="none">
                <a:solidFill>
                  <a:schemeClr val="dk1"/>
                </a:solidFill>
                <a:ea typeface="Arial"/>
                <a:cs typeface="Arial"/>
                <a:sym typeface="Arial"/>
              </a:rPr>
              <a:t> C y artritis</a:t>
            </a:r>
            <a:endParaRPr sz="2000" b="1"/>
          </a:p>
        </p:txBody>
      </p:sp>
      <p:sp>
        <p:nvSpPr>
          <p:cNvPr id="17" name="Google Shape;183;p10">
            <a:extLst>
              <a:ext uri="{FF2B5EF4-FFF2-40B4-BE49-F238E27FC236}">
                <a16:creationId xmlns:a16="http://schemas.microsoft.com/office/drawing/2014/main" id="{1BCABCFF-0D12-1631-1D63-4066F980042F}"/>
              </a:ext>
            </a:extLst>
          </p:cNvPr>
          <p:cNvSpPr txBox="1"/>
          <p:nvPr/>
        </p:nvSpPr>
        <p:spPr>
          <a:xfrm>
            <a:off x="36373" y="2835220"/>
            <a:ext cx="1690956" cy="14772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b="1" i="0" u="none" strike="noStrike" cap="none">
                <a:solidFill>
                  <a:schemeClr val="dk1"/>
                </a:solidFill>
                <a:ea typeface="Arial"/>
                <a:cs typeface="Arial"/>
                <a:sym typeface="Arial"/>
              </a:rPr>
              <a:t>Fiebre &gt;38,5</a:t>
            </a:r>
            <a:r>
              <a:rPr lang="en-US" b="1" i="0" u="none" strike="noStrike" cap="none" baseline="30000">
                <a:solidFill>
                  <a:schemeClr val="dk1"/>
                </a:solidFill>
                <a:ea typeface="Arial"/>
                <a:cs typeface="Arial"/>
                <a:sym typeface="Arial"/>
              </a:rPr>
              <a:t>o</a:t>
            </a:r>
            <a:r>
              <a:rPr lang="en-US" b="1" i="0" u="none" strike="noStrike" cap="none">
                <a:solidFill>
                  <a:schemeClr val="dk1"/>
                </a:solidFill>
                <a:ea typeface="Arial"/>
                <a:cs typeface="Arial"/>
                <a:sym typeface="Arial"/>
              </a:rPr>
              <a:t> C &amp; artritis &amp; </a:t>
            </a:r>
            <a:r>
              <a:rPr lang="en-US" b="1" i="0" u="sng" strike="noStrike" cap="none">
                <a:solidFill>
                  <a:schemeClr val="dk1"/>
                </a:solidFill>
                <a:ea typeface="Arial"/>
                <a:cs typeface="Arial"/>
                <a:sym typeface="Arial"/>
              </a:rPr>
              <a:t>confirmación de laboratorio</a:t>
            </a:r>
            <a:endParaRPr b="1" u="sng"/>
          </a:p>
        </p:txBody>
      </p:sp>
      <p:sp>
        <p:nvSpPr>
          <p:cNvPr id="12" name="Rectangle 11">
            <a:extLst>
              <a:ext uri="{FF2B5EF4-FFF2-40B4-BE49-F238E27FC236}">
                <a16:creationId xmlns:a16="http://schemas.microsoft.com/office/drawing/2014/main" id="{82C523D1-548A-FCA9-C88E-B20B8BB6C277}"/>
              </a:ext>
            </a:extLst>
          </p:cNvPr>
          <p:cNvSpPr/>
          <p:nvPr/>
        </p:nvSpPr>
        <p:spPr>
          <a:xfrm>
            <a:off x="1949658" y="2470607"/>
            <a:ext cx="1704933" cy="1892312"/>
          </a:xfrm>
          <a:prstGeom prst="rect">
            <a:avLst/>
          </a:prstGeom>
          <a:noFill/>
          <a:ln w="1270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1464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C635F2-C07D-9460-A9DB-7EF645FBFA7E}"/>
              </a:ext>
            </a:extLst>
          </p:cNvPr>
          <p:cNvSpPr>
            <a:spLocks noGrp="1"/>
          </p:cNvSpPr>
          <p:nvPr>
            <p:ph type="title"/>
          </p:nvPr>
        </p:nvSpPr>
        <p:spPr/>
        <p:txBody>
          <a:bodyPr/>
          <a:lstStyle/>
          <a:p>
            <a:r>
              <a:rPr lang="es-ES" dirty="0"/>
              <a:t>Aplicación de las definiciones de caso</a:t>
            </a:r>
            <a:br>
              <a:rPr lang="es-ES" sz="4400" b="1" dirty="0">
                <a:latin typeface="+mj-lt"/>
              </a:rPr>
            </a:br>
            <a:endParaRPr lang="es-ES" dirty="0"/>
          </a:p>
        </p:txBody>
      </p:sp>
    </p:spTree>
    <p:extLst>
      <p:ext uri="{BB962C8B-B14F-4D97-AF65-F5344CB8AC3E}">
        <p14:creationId xmlns:p14="http://schemas.microsoft.com/office/powerpoint/2010/main" val="11118849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A798D0-F291-B92A-FB6F-6E3A670003F4}"/>
              </a:ext>
            </a:extLst>
          </p:cNvPr>
          <p:cNvSpPr>
            <a:spLocks noGrp="1"/>
          </p:cNvSpPr>
          <p:nvPr>
            <p:ph sz="half" idx="2"/>
          </p:nvPr>
        </p:nvSpPr>
        <p:spPr/>
        <p:txBody>
          <a:bodyPr lIns="91440" tIns="45720" rIns="91440" bIns="45720" anchor="t"/>
          <a:lstStyle/>
          <a:p>
            <a:pPr marL="0" indent="0">
              <a:buNone/>
            </a:pPr>
            <a:r>
              <a:rPr lang="es-ES" dirty="0"/>
              <a:t>Definición de caso de vigilancia del sarampión</a:t>
            </a:r>
          </a:p>
          <a:p>
            <a:pPr lvl="1"/>
            <a:r>
              <a:rPr lang="es-ES" b="1" dirty="0">
                <a:latin typeface="+mn-lt"/>
              </a:rPr>
              <a:t>Caso clínico sospechoso: </a:t>
            </a:r>
            <a:r>
              <a:rPr lang="es-ES" dirty="0"/>
              <a:t>c</a:t>
            </a:r>
            <a:r>
              <a:rPr lang="es-ES" dirty="0">
                <a:latin typeface="+mn-lt"/>
              </a:rPr>
              <a:t>ualquier persona con </a:t>
            </a:r>
            <a:endParaRPr lang="es-ES" dirty="0"/>
          </a:p>
          <a:p>
            <a:pPr lvl="2"/>
            <a:r>
              <a:rPr lang="es-ES" sz="2400" dirty="0">
                <a:latin typeface="+mn-lt"/>
              </a:rPr>
              <a:t>Fiebre </a:t>
            </a:r>
            <a:r>
              <a:rPr lang="es-ES" sz="2400" u="sng" dirty="0"/>
              <a:t>y</a:t>
            </a:r>
            <a:endParaRPr lang="es-ES" sz="2400" u="sng" dirty="0">
              <a:cs typeface="Arial"/>
            </a:endParaRPr>
          </a:p>
          <a:p>
            <a:pPr lvl="2"/>
            <a:r>
              <a:rPr lang="es-ES" sz="2400" dirty="0">
                <a:latin typeface="+mn-lt"/>
              </a:rPr>
              <a:t>Erupción </a:t>
            </a:r>
            <a:r>
              <a:rPr lang="es-ES" sz="2400" dirty="0"/>
              <a:t>maculopapular </a:t>
            </a:r>
            <a:r>
              <a:rPr lang="es-ES" sz="2400" dirty="0">
                <a:latin typeface="+mn-lt"/>
              </a:rPr>
              <a:t>generalizada </a:t>
            </a:r>
            <a:r>
              <a:rPr lang="es-ES" sz="2400" dirty="0"/>
              <a:t>y </a:t>
            </a:r>
            <a:endParaRPr lang="es-ES" sz="2400" dirty="0">
              <a:cs typeface="Arial"/>
            </a:endParaRPr>
          </a:p>
          <a:p>
            <a:pPr lvl="2"/>
            <a:r>
              <a:rPr lang="es-ES" sz="2400" dirty="0"/>
              <a:t>Tos</a:t>
            </a:r>
            <a:r>
              <a:rPr lang="es-ES" sz="2400" dirty="0">
                <a:latin typeface="+mn-lt"/>
              </a:rPr>
              <a:t>, coriza </a:t>
            </a:r>
            <a:r>
              <a:rPr lang="es-ES" sz="2400" u="sng" dirty="0">
                <a:latin typeface="+mn-lt"/>
              </a:rPr>
              <a:t>o </a:t>
            </a:r>
            <a:r>
              <a:rPr lang="es-ES" sz="2400" dirty="0"/>
              <a:t>conjuntivitis </a:t>
            </a:r>
            <a:endParaRPr lang="es-ES" sz="2400" dirty="0">
              <a:latin typeface="+mn-lt"/>
              <a:cs typeface="Arial"/>
            </a:endParaRPr>
          </a:p>
          <a:p>
            <a:pPr lvl="1"/>
            <a:r>
              <a:rPr lang="es-ES" b="1" dirty="0">
                <a:latin typeface="+mn-lt"/>
              </a:rPr>
              <a:t>Caso confirmado: </a:t>
            </a:r>
            <a:r>
              <a:rPr lang="es-ES" dirty="0"/>
              <a:t>un</a:t>
            </a:r>
            <a:r>
              <a:rPr lang="es-ES" dirty="0">
                <a:latin typeface="+mn-lt"/>
              </a:rPr>
              <a:t> caso sospechoso con confirmación de laboratorio de un anticuerpo IgM positivo o un vínculo epidemiológico con casos confirmados en un brote</a:t>
            </a:r>
          </a:p>
          <a:p>
            <a:endParaRPr lang="es-ES" dirty="0"/>
          </a:p>
        </p:txBody>
      </p:sp>
      <p:sp>
        <p:nvSpPr>
          <p:cNvPr id="2" name="Title 1">
            <a:extLst>
              <a:ext uri="{FF2B5EF4-FFF2-40B4-BE49-F238E27FC236}">
                <a16:creationId xmlns:a16="http://schemas.microsoft.com/office/drawing/2014/main" id="{329B6EE8-1068-A55B-585C-755A65611C9E}"/>
              </a:ext>
            </a:extLst>
          </p:cNvPr>
          <p:cNvSpPr>
            <a:spLocks noGrp="1"/>
          </p:cNvSpPr>
          <p:nvPr>
            <p:ph type="title"/>
          </p:nvPr>
        </p:nvSpPr>
        <p:spPr>
          <a:xfrm>
            <a:off x="838200" y="-8647"/>
            <a:ext cx="9752215" cy="800100"/>
          </a:xfrm>
        </p:spPr>
        <p:txBody>
          <a:bodyPr/>
          <a:lstStyle/>
          <a:p>
            <a:r>
              <a:rPr lang="es-ES" dirty="0"/>
              <a:t>Aplicación de las definiciones de </a:t>
            </a:r>
            <a:br>
              <a:rPr lang="es-ES" dirty="0"/>
            </a:br>
            <a:r>
              <a:rPr lang="es-ES" dirty="0"/>
              <a:t>caso Ejemplo 1 (1/3)</a:t>
            </a:r>
          </a:p>
        </p:txBody>
      </p:sp>
    </p:spTree>
    <p:extLst>
      <p:ext uri="{BB962C8B-B14F-4D97-AF65-F5344CB8AC3E}">
        <p14:creationId xmlns:p14="http://schemas.microsoft.com/office/powerpoint/2010/main" val="903519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357854F-72E1-B4BC-4EB9-9F0D8C187692}"/>
              </a:ext>
            </a:extLst>
          </p:cNvPr>
          <p:cNvGraphicFramePr>
            <a:graphicFrameLocks noGrp="1"/>
          </p:cNvGraphicFramePr>
          <p:nvPr>
            <p:extLst>
              <p:ext uri="{D42A27DB-BD31-4B8C-83A1-F6EECF244321}">
                <p14:modId xmlns:p14="http://schemas.microsoft.com/office/powerpoint/2010/main" val="4194396900"/>
              </p:ext>
            </p:extLst>
          </p:nvPr>
        </p:nvGraphicFramePr>
        <p:xfrm>
          <a:off x="838200" y="1567786"/>
          <a:ext cx="10515600" cy="4617658"/>
        </p:xfrm>
        <a:graphic>
          <a:graphicData uri="http://schemas.openxmlformats.org/drawingml/2006/table">
            <a:tbl>
              <a:tblPr firstRow="1" bandRow="1">
                <a:tableStyleId>{68D230F3-CF80-4859-8CE7-A43EE81993B5}</a:tableStyleId>
              </a:tblPr>
              <a:tblGrid>
                <a:gridCol w="8224160">
                  <a:extLst>
                    <a:ext uri="{9D8B030D-6E8A-4147-A177-3AD203B41FA5}">
                      <a16:colId xmlns:a16="http://schemas.microsoft.com/office/drawing/2014/main" val="1263057908"/>
                    </a:ext>
                  </a:extLst>
                </a:gridCol>
                <a:gridCol w="2291440">
                  <a:extLst>
                    <a:ext uri="{9D8B030D-6E8A-4147-A177-3AD203B41FA5}">
                      <a16:colId xmlns:a16="http://schemas.microsoft.com/office/drawing/2014/main" val="2319652782"/>
                    </a:ext>
                  </a:extLst>
                </a:gridCol>
              </a:tblGrid>
              <a:tr h="685738">
                <a:tc>
                  <a:txBody>
                    <a:bodyPr/>
                    <a:lstStyle/>
                    <a:p>
                      <a:pPr algn="ctr"/>
                      <a:r>
                        <a:rPr lang="es-GT" sz="1800" kern="1200" noProof="0" dirty="0">
                          <a:effectLst/>
                        </a:rPr>
                        <a:t>Información del paciente</a:t>
                      </a:r>
                      <a:endParaRPr lang="es-GT" sz="180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800" dirty="0"/>
                        <a:t>¿Cumple la definición de caso?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44059733"/>
                  </a:ext>
                </a:extLst>
              </a:tr>
              <a:tr h="685738">
                <a:tc>
                  <a:txBody>
                    <a:bodyPr/>
                    <a:lstStyle/>
                    <a:p>
                      <a:r>
                        <a:rPr lang="es-GT" sz="1800" b="1" kern="1200" noProof="0" dirty="0">
                          <a:effectLst/>
                        </a:rPr>
                        <a:t>Paciente 1</a:t>
                      </a:r>
                      <a:r>
                        <a:rPr lang="es-GT" sz="1800" kern="1200" noProof="0" dirty="0">
                          <a:effectLst/>
                        </a:rPr>
                        <a:t>. Niña de 14 meses con tos y fiebre (41,6°C rectal), erupción roja plana desde hace cuatro días y a la que se administró amoxicilina hace cinco días para la fiebre y la tos.</a:t>
                      </a:r>
                      <a:endParaRPr lang="es-GT"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923817"/>
                  </a:ext>
                </a:extLst>
              </a:tr>
              <a:tr h="685738">
                <a:tc>
                  <a:txBody>
                    <a:bodyPr/>
                    <a:lstStyle/>
                    <a:p>
                      <a:r>
                        <a:rPr lang="es-GT" sz="1800" b="1" kern="1200" noProof="0" dirty="0">
                          <a:effectLst/>
                        </a:rPr>
                        <a:t>Paciente 2. </a:t>
                      </a:r>
                      <a:r>
                        <a:rPr lang="es-GT" sz="1800" kern="1200" noProof="0" dirty="0">
                          <a:effectLst/>
                        </a:rPr>
                        <a:t>Niño de dos años que ahora presenta pequeñas protuberancias generalizadas, fiebre al tacto, congestión nasal, tos y ojos rojos.</a:t>
                      </a:r>
                      <a:endParaRPr lang="es-GT"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2590641"/>
                  </a:ext>
                </a:extLst>
              </a:tr>
              <a:tr h="685738">
                <a:tc>
                  <a:txBody>
                    <a:bodyPr/>
                    <a:lstStyle/>
                    <a:p>
                      <a:r>
                        <a:rPr lang="es-GT" sz="1800" b="1" kern="1200" noProof="0" dirty="0">
                          <a:effectLst/>
                        </a:rPr>
                        <a:t>Enmienda del paciente 2. </a:t>
                      </a:r>
                      <a:r>
                        <a:rPr lang="es-GT" sz="1800" kern="1200" noProof="0" dirty="0">
                          <a:effectLst/>
                        </a:rPr>
                        <a:t>Los resultados de las pruebas de laboratorio se devolvieron dos días después. Los resultados fueron positivos para el anticuerpo IgM del sarampión.</a:t>
                      </a:r>
                      <a:endParaRPr lang="es-GT"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8621341"/>
                  </a:ext>
                </a:extLst>
              </a:tr>
              <a:tr h="707134">
                <a:tc>
                  <a:txBody>
                    <a:bodyPr/>
                    <a:lstStyle/>
                    <a:p>
                      <a:r>
                        <a:rPr lang="es-GT" sz="1800" b="1" kern="1200" noProof="0" dirty="0">
                          <a:effectLst/>
                        </a:rPr>
                        <a:t>Paciente 3. </a:t>
                      </a:r>
                      <a:r>
                        <a:rPr lang="es-GT" sz="1800" kern="1200" noProof="0" dirty="0">
                          <a:effectLst/>
                        </a:rPr>
                        <a:t>Madre de 20 años que acude a la clínica con fiebre (40,0 °C escaneo de la frente), debilidad, dolores, historial cuatro días de erupción roja con picor que ahora parecen granos o pústulas en la cara y el cuerpo, y enrojecimiento de los ojos.</a:t>
                      </a:r>
                      <a:endParaRPr lang="es-GT"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9412673"/>
                  </a:ext>
                </a:extLst>
              </a:tr>
            </a:tbl>
          </a:graphicData>
        </a:graphic>
      </p:graphicFrame>
      <p:sp>
        <p:nvSpPr>
          <p:cNvPr id="5" name="TextBox 4">
            <a:extLst>
              <a:ext uri="{FF2B5EF4-FFF2-40B4-BE49-F238E27FC236}">
                <a16:creationId xmlns:a16="http://schemas.microsoft.com/office/drawing/2014/main" id="{FA071487-C932-4DAD-F90E-0EFE0327E524}"/>
              </a:ext>
            </a:extLst>
          </p:cNvPr>
          <p:cNvSpPr txBox="1"/>
          <p:nvPr/>
        </p:nvSpPr>
        <p:spPr>
          <a:xfrm>
            <a:off x="9072468" y="2736694"/>
            <a:ext cx="2281330" cy="400110"/>
          </a:xfrm>
          <a:prstGeom prst="rect">
            <a:avLst/>
          </a:prstGeom>
          <a:noFill/>
        </p:spPr>
        <p:txBody>
          <a:bodyPr wrap="square" rtlCol="0">
            <a:spAutoFit/>
          </a:bodyPr>
          <a:lstStyle/>
          <a:p>
            <a:pPr algn="ctr"/>
            <a:r>
              <a:rPr lang="en-US" sz="2000" b="1" dirty="0">
                <a:solidFill>
                  <a:srgbClr val="109648"/>
                </a:solidFill>
              </a:rPr>
              <a:t>Sospechoso</a:t>
            </a:r>
          </a:p>
        </p:txBody>
      </p:sp>
      <p:sp>
        <p:nvSpPr>
          <p:cNvPr id="6" name="TextBox 5">
            <a:extLst>
              <a:ext uri="{FF2B5EF4-FFF2-40B4-BE49-F238E27FC236}">
                <a16:creationId xmlns:a16="http://schemas.microsoft.com/office/drawing/2014/main" id="{7B7ECF78-CFBA-016D-521C-55ED89931245}"/>
              </a:ext>
            </a:extLst>
          </p:cNvPr>
          <p:cNvSpPr txBox="1"/>
          <p:nvPr/>
        </p:nvSpPr>
        <p:spPr>
          <a:xfrm>
            <a:off x="9072468" y="3513965"/>
            <a:ext cx="2281330" cy="400110"/>
          </a:xfrm>
          <a:prstGeom prst="rect">
            <a:avLst/>
          </a:prstGeom>
          <a:noFill/>
        </p:spPr>
        <p:txBody>
          <a:bodyPr wrap="square" rtlCol="0">
            <a:spAutoFit/>
          </a:bodyPr>
          <a:lstStyle/>
          <a:p>
            <a:pPr algn="ctr"/>
            <a:r>
              <a:rPr lang="en-US" sz="2000" b="1" dirty="0">
                <a:solidFill>
                  <a:srgbClr val="109648"/>
                </a:solidFill>
              </a:rPr>
              <a:t>Sospechoso</a:t>
            </a:r>
          </a:p>
        </p:txBody>
      </p:sp>
      <p:sp>
        <p:nvSpPr>
          <p:cNvPr id="7" name="TextBox 6">
            <a:extLst>
              <a:ext uri="{FF2B5EF4-FFF2-40B4-BE49-F238E27FC236}">
                <a16:creationId xmlns:a16="http://schemas.microsoft.com/office/drawing/2014/main" id="{8724D8B2-4B35-FBCE-A76E-B5B723E15BC3}"/>
              </a:ext>
            </a:extLst>
          </p:cNvPr>
          <p:cNvSpPr txBox="1"/>
          <p:nvPr/>
        </p:nvSpPr>
        <p:spPr>
          <a:xfrm>
            <a:off x="9072468" y="4368718"/>
            <a:ext cx="2281331" cy="400110"/>
          </a:xfrm>
          <a:prstGeom prst="rect">
            <a:avLst/>
          </a:prstGeom>
          <a:noFill/>
        </p:spPr>
        <p:txBody>
          <a:bodyPr wrap="square" rtlCol="0">
            <a:spAutoFit/>
          </a:bodyPr>
          <a:lstStyle/>
          <a:p>
            <a:pPr algn="ctr"/>
            <a:r>
              <a:rPr lang="en-US" sz="2000" b="1">
                <a:solidFill>
                  <a:srgbClr val="109648"/>
                </a:solidFill>
              </a:rPr>
              <a:t>Confirmado</a:t>
            </a:r>
          </a:p>
        </p:txBody>
      </p:sp>
      <p:sp>
        <p:nvSpPr>
          <p:cNvPr id="8" name="TextBox 7">
            <a:extLst>
              <a:ext uri="{FF2B5EF4-FFF2-40B4-BE49-F238E27FC236}">
                <a16:creationId xmlns:a16="http://schemas.microsoft.com/office/drawing/2014/main" id="{873876CA-B41A-13FD-3C03-EF38007FE8AB}"/>
              </a:ext>
            </a:extLst>
          </p:cNvPr>
          <p:cNvSpPr txBox="1"/>
          <p:nvPr/>
        </p:nvSpPr>
        <p:spPr>
          <a:xfrm>
            <a:off x="9072468" y="5078039"/>
            <a:ext cx="2281331" cy="1015663"/>
          </a:xfrm>
          <a:prstGeom prst="rect">
            <a:avLst/>
          </a:prstGeom>
          <a:noFill/>
        </p:spPr>
        <p:txBody>
          <a:bodyPr wrap="square" rtlCol="0">
            <a:spAutoFit/>
          </a:bodyPr>
          <a:lstStyle/>
          <a:p>
            <a:pPr algn="ctr"/>
            <a:r>
              <a:rPr lang="es-GT" sz="2000" b="1" dirty="0">
                <a:solidFill>
                  <a:srgbClr val="109648"/>
                </a:solidFill>
              </a:rPr>
              <a:t>No, tipo de erróneo de erupción</a:t>
            </a:r>
          </a:p>
        </p:txBody>
      </p:sp>
      <p:sp>
        <p:nvSpPr>
          <p:cNvPr id="10" name="Title 1">
            <a:extLst>
              <a:ext uri="{FF2B5EF4-FFF2-40B4-BE49-F238E27FC236}">
                <a16:creationId xmlns:a16="http://schemas.microsoft.com/office/drawing/2014/main" id="{856485F1-76B8-8D19-5CA0-2D142059686B}"/>
              </a:ext>
            </a:extLst>
          </p:cNvPr>
          <p:cNvSpPr>
            <a:spLocks noGrp="1"/>
          </p:cNvSpPr>
          <p:nvPr>
            <p:ph type="title"/>
          </p:nvPr>
        </p:nvSpPr>
        <p:spPr>
          <a:xfrm>
            <a:off x="838200" y="-8647"/>
            <a:ext cx="9752215" cy="800100"/>
          </a:xfrm>
        </p:spPr>
        <p:txBody>
          <a:bodyPr/>
          <a:lstStyle/>
          <a:p>
            <a:r>
              <a:rPr lang="es-ES" dirty="0"/>
              <a:t>Aplicación de las definiciones de </a:t>
            </a:r>
            <a:br>
              <a:rPr lang="es-ES" dirty="0"/>
            </a:br>
            <a:r>
              <a:rPr lang="es-ES" dirty="0"/>
              <a:t>caso Ejemplo 1 (2/3)</a:t>
            </a:r>
          </a:p>
        </p:txBody>
      </p:sp>
    </p:spTree>
    <p:extLst>
      <p:ext uri="{BB962C8B-B14F-4D97-AF65-F5344CB8AC3E}">
        <p14:creationId xmlns:p14="http://schemas.microsoft.com/office/powerpoint/2010/main" val="3286461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357854F-72E1-B4BC-4EB9-9F0D8C187692}"/>
              </a:ext>
            </a:extLst>
          </p:cNvPr>
          <p:cNvGraphicFramePr>
            <a:graphicFrameLocks noGrp="1"/>
          </p:cNvGraphicFramePr>
          <p:nvPr>
            <p:extLst>
              <p:ext uri="{D42A27DB-BD31-4B8C-83A1-F6EECF244321}">
                <p14:modId xmlns:p14="http://schemas.microsoft.com/office/powerpoint/2010/main" val="1862806743"/>
              </p:ext>
            </p:extLst>
          </p:nvPr>
        </p:nvGraphicFramePr>
        <p:xfrm>
          <a:off x="838200" y="1667255"/>
          <a:ext cx="10515600" cy="4236720"/>
        </p:xfrm>
        <a:graphic>
          <a:graphicData uri="http://schemas.openxmlformats.org/drawingml/2006/table">
            <a:tbl>
              <a:tblPr firstRow="1" bandRow="1">
                <a:tableStyleId>{68D230F3-CF80-4859-8CE7-A43EE81993B5}</a:tableStyleId>
              </a:tblPr>
              <a:tblGrid>
                <a:gridCol w="8224160">
                  <a:extLst>
                    <a:ext uri="{9D8B030D-6E8A-4147-A177-3AD203B41FA5}">
                      <a16:colId xmlns:a16="http://schemas.microsoft.com/office/drawing/2014/main" val="1263057908"/>
                    </a:ext>
                  </a:extLst>
                </a:gridCol>
                <a:gridCol w="2291440">
                  <a:extLst>
                    <a:ext uri="{9D8B030D-6E8A-4147-A177-3AD203B41FA5}">
                      <a16:colId xmlns:a16="http://schemas.microsoft.com/office/drawing/2014/main" val="2319652782"/>
                    </a:ext>
                  </a:extLst>
                </a:gridCol>
              </a:tblGrid>
              <a:tr h="442808">
                <a:tc>
                  <a:txBody>
                    <a:bodyPr/>
                    <a:lstStyle/>
                    <a:p>
                      <a:pPr algn="ctr"/>
                      <a:r>
                        <a:rPr lang="es-ES" sz="2000" kern="1200" noProof="0" dirty="0">
                          <a:effectLst/>
                        </a:rPr>
                        <a:t>Información del paciente</a:t>
                      </a:r>
                      <a:endParaRPr lang="es-ES" sz="200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dirty="0"/>
                        <a:t>¿Cumple la definición de caso?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44059733"/>
                  </a:ext>
                </a:extLst>
              </a:tr>
              <a:tr h="707134">
                <a:tc>
                  <a:txBody>
                    <a:bodyPr/>
                    <a:lstStyle/>
                    <a:p>
                      <a:r>
                        <a:rPr lang="es-ES" sz="2000" b="1" kern="1200" noProof="0" dirty="0">
                          <a:effectLst/>
                        </a:rPr>
                        <a:t>Paciente 4. </a:t>
                      </a:r>
                      <a:r>
                        <a:rPr lang="es-ES" sz="2000" kern="1200" noProof="0" dirty="0">
                          <a:effectLst/>
                        </a:rPr>
                        <a:t>Hombre de 18 años de edad, que nunca había recibido la vacuna contra el sarampión, con erupción cutánea generalizada, plana y con manchas, congestión y secreción nasal, ojos rojos y temperatura de 37,1°C; tomó paracetamol (acetaminofeno) una hora antes.</a:t>
                      </a: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3437884"/>
                  </a:ext>
                </a:extLst>
              </a:tr>
              <a:tr h="1119629">
                <a:tc>
                  <a:txBody>
                    <a:bodyPr/>
                    <a:lstStyle/>
                    <a:p>
                      <a:r>
                        <a:rPr lang="es-ES" sz="2000" b="1" kern="1200" noProof="0" dirty="0">
                          <a:effectLst/>
                        </a:rPr>
                        <a:t>Paciente 5. </a:t>
                      </a:r>
                      <a:r>
                        <a:rPr lang="es-ES" sz="2000" kern="1200" noProof="0" dirty="0">
                          <a:effectLst/>
                        </a:rPr>
                        <a:t>Hija de 12 años de un funcionario del Ministerio de Salud que había recibido dos dosis de la vacuna contra el sarampión de la reciente campaña de la OMS en el país (15 meses y 5 años de edad); acudió a la clínica con una erupción en forma de parches rojos que cubría la mayor parte de la cara y el torso, una temperatura de 40 °C, secreción nasal, tos, ojos rojos y sensibilidad a la luz.</a:t>
                      </a: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8662709"/>
                  </a:ext>
                </a:extLst>
              </a:tr>
            </a:tbl>
          </a:graphicData>
        </a:graphic>
      </p:graphicFrame>
      <p:sp>
        <p:nvSpPr>
          <p:cNvPr id="5" name="TextBox 4">
            <a:extLst>
              <a:ext uri="{FF2B5EF4-FFF2-40B4-BE49-F238E27FC236}">
                <a16:creationId xmlns:a16="http://schemas.microsoft.com/office/drawing/2014/main" id="{B6C99E52-1C40-702B-82A0-0A1A755E482C}"/>
              </a:ext>
            </a:extLst>
          </p:cNvPr>
          <p:cNvSpPr txBox="1"/>
          <p:nvPr/>
        </p:nvSpPr>
        <p:spPr>
          <a:xfrm>
            <a:off x="9058573" y="2772811"/>
            <a:ext cx="2281330" cy="1015663"/>
          </a:xfrm>
          <a:prstGeom prst="rect">
            <a:avLst/>
          </a:prstGeom>
          <a:noFill/>
        </p:spPr>
        <p:txBody>
          <a:bodyPr wrap="square" rtlCol="0">
            <a:spAutoFit/>
          </a:bodyPr>
          <a:lstStyle/>
          <a:p>
            <a:pPr algn="ctr"/>
            <a:r>
              <a:rPr lang="es-ES" sz="2000" b="1" dirty="0">
                <a:solidFill>
                  <a:srgbClr val="109648"/>
                </a:solidFill>
              </a:rPr>
              <a:t>Ahora no, o sospechoso si el clínico sospecha</a:t>
            </a:r>
          </a:p>
        </p:txBody>
      </p:sp>
      <p:sp>
        <p:nvSpPr>
          <p:cNvPr id="6" name="TextBox 5">
            <a:extLst>
              <a:ext uri="{FF2B5EF4-FFF2-40B4-BE49-F238E27FC236}">
                <a16:creationId xmlns:a16="http://schemas.microsoft.com/office/drawing/2014/main" id="{096C8E26-B8C3-7BCA-786D-E6A963CEA7F4}"/>
              </a:ext>
            </a:extLst>
          </p:cNvPr>
          <p:cNvSpPr txBox="1"/>
          <p:nvPr/>
        </p:nvSpPr>
        <p:spPr>
          <a:xfrm>
            <a:off x="9072470" y="4855503"/>
            <a:ext cx="2281330" cy="400110"/>
          </a:xfrm>
          <a:prstGeom prst="rect">
            <a:avLst/>
          </a:prstGeom>
          <a:noFill/>
        </p:spPr>
        <p:txBody>
          <a:bodyPr wrap="square" rtlCol="0">
            <a:spAutoFit/>
          </a:bodyPr>
          <a:lstStyle/>
          <a:p>
            <a:pPr algn="ctr"/>
            <a:r>
              <a:rPr lang="en-US" sz="2000" b="1" dirty="0">
                <a:solidFill>
                  <a:srgbClr val="109648"/>
                </a:solidFill>
              </a:rPr>
              <a:t>Sospechoso</a:t>
            </a:r>
          </a:p>
        </p:txBody>
      </p:sp>
      <p:sp>
        <p:nvSpPr>
          <p:cNvPr id="8" name="Title 1">
            <a:extLst>
              <a:ext uri="{FF2B5EF4-FFF2-40B4-BE49-F238E27FC236}">
                <a16:creationId xmlns:a16="http://schemas.microsoft.com/office/drawing/2014/main" id="{43C0AF2E-0F25-05D2-26F0-33E6D60CFD66}"/>
              </a:ext>
            </a:extLst>
          </p:cNvPr>
          <p:cNvSpPr>
            <a:spLocks noGrp="1"/>
          </p:cNvSpPr>
          <p:nvPr>
            <p:ph type="title"/>
          </p:nvPr>
        </p:nvSpPr>
        <p:spPr>
          <a:xfrm>
            <a:off x="838200" y="-8647"/>
            <a:ext cx="9752215" cy="800100"/>
          </a:xfrm>
        </p:spPr>
        <p:txBody>
          <a:bodyPr/>
          <a:lstStyle/>
          <a:p>
            <a:r>
              <a:rPr lang="es-ES" dirty="0"/>
              <a:t>Aplicación de las definiciones de </a:t>
            </a:r>
            <a:br>
              <a:rPr lang="es-ES" dirty="0"/>
            </a:br>
            <a:r>
              <a:rPr lang="es-ES" dirty="0"/>
              <a:t>caso Ejemplo 1 (3/3)</a:t>
            </a:r>
          </a:p>
        </p:txBody>
      </p:sp>
    </p:spTree>
    <p:extLst>
      <p:ext uri="{BB962C8B-B14F-4D97-AF65-F5344CB8AC3E}">
        <p14:creationId xmlns:p14="http://schemas.microsoft.com/office/powerpoint/2010/main" val="309822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1ABDF9-AE89-3214-F806-8CA08B287918}"/>
              </a:ext>
            </a:extLst>
          </p:cNvPr>
          <p:cNvSpPr>
            <a:spLocks noGrp="1"/>
          </p:cNvSpPr>
          <p:nvPr>
            <p:ph sz="half" idx="2"/>
          </p:nvPr>
        </p:nvSpPr>
        <p:spPr/>
        <p:txBody>
          <a:bodyPr lIns="91440" tIns="45720" rIns="91440" bIns="45720" anchor="t"/>
          <a:lstStyle/>
          <a:p>
            <a:r>
              <a:rPr lang="es-GT" dirty="0"/>
              <a:t>Al final de esta sesión, será capaz de: </a:t>
            </a:r>
          </a:p>
          <a:p>
            <a:pPr marL="228600" indent="-228600">
              <a:lnSpc>
                <a:spcPct val="90000"/>
              </a:lnSpc>
              <a:buFont typeface="Arial" panose="020B0604020202020204" pitchFamily="34" charset="0"/>
              <a:buChar char="•"/>
            </a:pPr>
            <a:r>
              <a:rPr lang="es-GT" b="0" dirty="0"/>
              <a:t>Describir una definición de caso</a:t>
            </a:r>
            <a:endParaRPr lang="es-GT" b="0" dirty="0">
              <a:cs typeface="Arial"/>
            </a:endParaRPr>
          </a:p>
          <a:p>
            <a:pPr marL="228600" indent="-228600">
              <a:lnSpc>
                <a:spcPct val="90000"/>
              </a:lnSpc>
              <a:buFont typeface="Arial" panose="020B0604020202020204" pitchFamily="34" charset="0"/>
              <a:buChar char="•"/>
            </a:pPr>
            <a:r>
              <a:rPr lang="es-GT" b="0" dirty="0"/>
              <a:t>Explicar por qué es importante utilizar una definición de caso consistente para la vigilancia</a:t>
            </a:r>
            <a:endParaRPr lang="es-GT" b="0" dirty="0">
              <a:cs typeface="Arial"/>
            </a:endParaRPr>
          </a:p>
          <a:p>
            <a:pPr marL="228600" indent="-228600">
              <a:lnSpc>
                <a:spcPct val="90000"/>
              </a:lnSpc>
              <a:buFont typeface="Arial" panose="020B0604020202020204" pitchFamily="34" charset="0"/>
              <a:buChar char="•"/>
            </a:pPr>
            <a:r>
              <a:rPr lang="es-GT" b="0" dirty="0"/>
              <a:t>Determinar si un paciente cumple una definición de caso</a:t>
            </a:r>
            <a:endParaRPr lang="es-GT" b="0" dirty="0">
              <a:cs typeface="Arial"/>
            </a:endParaRPr>
          </a:p>
          <a:p>
            <a:pPr marL="228600" indent="-228600">
              <a:lnSpc>
                <a:spcPct val="90000"/>
              </a:lnSpc>
              <a:buFont typeface="Arial" panose="020B0604020202020204" pitchFamily="34" charset="0"/>
              <a:buChar char="•"/>
            </a:pPr>
            <a:r>
              <a:rPr lang="es-GT" b="0" dirty="0"/>
              <a:t>Aplicar el enfoque Una Sola Salud a la definición de los casos</a:t>
            </a:r>
            <a:endParaRPr lang="es-GT" b="0" dirty="0">
              <a:cs typeface="Arial"/>
            </a:endParaRPr>
          </a:p>
          <a:p>
            <a:pPr marL="228600" indent="-228600">
              <a:lnSpc>
                <a:spcPct val="90000"/>
              </a:lnSpc>
              <a:buFont typeface="Arial" panose="020B0604020202020204" pitchFamily="34" charset="0"/>
              <a:buChar char="•"/>
            </a:pPr>
            <a:r>
              <a:rPr lang="es-GT" b="0" dirty="0"/>
              <a:t>Definir una lista de casos</a:t>
            </a:r>
            <a:endParaRPr lang="es-GT" b="0" dirty="0">
              <a:cs typeface="Arial"/>
            </a:endParaRPr>
          </a:p>
          <a:p>
            <a:pPr marL="228600" indent="-228600">
              <a:lnSpc>
                <a:spcPct val="90000"/>
              </a:lnSpc>
              <a:buFont typeface="Arial" panose="020B0604020202020204" pitchFamily="34" charset="0"/>
              <a:buChar char="•"/>
            </a:pPr>
            <a:r>
              <a:rPr lang="es-GT" b="0" dirty="0"/>
              <a:t>Ingresar datos en una lista de casos</a:t>
            </a:r>
            <a:endParaRPr lang="es-GT" b="0" dirty="0">
              <a:cs typeface="Arial"/>
            </a:endParaRP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A798D0-F291-B92A-FB6F-6E3A670003F4}"/>
              </a:ext>
            </a:extLst>
          </p:cNvPr>
          <p:cNvSpPr>
            <a:spLocks noGrp="1"/>
          </p:cNvSpPr>
          <p:nvPr>
            <p:ph sz="half" idx="2"/>
          </p:nvPr>
        </p:nvSpPr>
        <p:spPr/>
        <p:txBody>
          <a:bodyPr/>
          <a:lstStyle/>
          <a:p>
            <a:pPr marL="0" indent="0">
              <a:buNone/>
            </a:pPr>
            <a:r>
              <a:rPr lang="es-ES" dirty="0"/>
              <a:t>Definición de caso de vigilancia de la tuberculosis bovina</a:t>
            </a:r>
          </a:p>
          <a:p>
            <a:pPr lvl="1"/>
            <a:r>
              <a:rPr lang="es-ES" b="1" dirty="0">
                <a:latin typeface="+mn-lt"/>
              </a:rPr>
              <a:t>Caso sospechoso: </a:t>
            </a:r>
            <a:r>
              <a:rPr lang="es-ES" dirty="0">
                <a:latin typeface="+mn-lt"/>
              </a:rPr>
              <a:t>bovino con signos clínicos de</a:t>
            </a:r>
          </a:p>
          <a:p>
            <a:pPr lvl="2">
              <a:spcBef>
                <a:spcPts val="0"/>
              </a:spcBef>
            </a:pPr>
            <a:r>
              <a:rPr lang="es-ES" dirty="0">
                <a:latin typeface="+mn-lt"/>
              </a:rPr>
              <a:t>Debilidad </a:t>
            </a:r>
            <a:r>
              <a:rPr lang="es-ES" u="sng" dirty="0">
                <a:latin typeface="+mn-lt"/>
              </a:rPr>
              <a:t>O</a:t>
            </a:r>
          </a:p>
          <a:p>
            <a:pPr lvl="2">
              <a:spcBef>
                <a:spcPts val="0"/>
              </a:spcBef>
            </a:pPr>
            <a:r>
              <a:rPr lang="es-ES" dirty="0">
                <a:latin typeface="+mn-lt"/>
              </a:rPr>
              <a:t>Pérdida de apetito y de peso </a:t>
            </a:r>
            <a:r>
              <a:rPr lang="es-ES" u="sng" dirty="0">
                <a:latin typeface="+mn-lt"/>
              </a:rPr>
              <a:t>O</a:t>
            </a:r>
            <a:endParaRPr lang="es-ES" dirty="0">
              <a:latin typeface="+mn-lt"/>
            </a:endParaRPr>
          </a:p>
          <a:p>
            <a:pPr lvl="2">
              <a:spcBef>
                <a:spcPts val="0"/>
              </a:spcBef>
            </a:pPr>
            <a:r>
              <a:rPr lang="es-ES" dirty="0">
                <a:latin typeface="+mn-lt"/>
              </a:rPr>
              <a:t>Fiebre fluctuante </a:t>
            </a:r>
            <a:r>
              <a:rPr lang="es-ES" u="sng" dirty="0">
                <a:latin typeface="+mn-lt"/>
              </a:rPr>
              <a:t>O</a:t>
            </a:r>
            <a:endParaRPr lang="es-ES" dirty="0">
              <a:latin typeface="+mn-lt"/>
            </a:endParaRPr>
          </a:p>
          <a:p>
            <a:pPr lvl="2">
              <a:spcBef>
                <a:spcPts val="0"/>
              </a:spcBef>
            </a:pPr>
            <a:r>
              <a:rPr lang="es-ES" dirty="0">
                <a:latin typeface="+mn-lt"/>
              </a:rPr>
              <a:t>Disnea y tos seca intermitente </a:t>
            </a:r>
            <a:r>
              <a:rPr lang="es-ES" u="sng" dirty="0">
                <a:latin typeface="+mn-lt"/>
              </a:rPr>
              <a:t>O</a:t>
            </a:r>
            <a:endParaRPr lang="es-ES" dirty="0">
              <a:latin typeface="+mn-lt"/>
            </a:endParaRPr>
          </a:p>
          <a:p>
            <a:pPr lvl="2">
              <a:spcBef>
                <a:spcPts val="0"/>
              </a:spcBef>
            </a:pPr>
            <a:r>
              <a:rPr lang="es-ES" dirty="0">
                <a:latin typeface="+mn-lt"/>
              </a:rPr>
              <a:t>Signos de neumonía </a:t>
            </a:r>
            <a:r>
              <a:rPr lang="es-ES" u="sng" dirty="0">
                <a:latin typeface="+mn-lt"/>
              </a:rPr>
              <a:t>O</a:t>
            </a:r>
            <a:endParaRPr lang="es-ES" dirty="0">
              <a:latin typeface="+mn-lt"/>
            </a:endParaRPr>
          </a:p>
          <a:p>
            <a:pPr lvl="2">
              <a:spcBef>
                <a:spcPts val="0"/>
              </a:spcBef>
            </a:pPr>
            <a:r>
              <a:rPr lang="es-ES" dirty="0">
                <a:latin typeface="+mn-lt"/>
              </a:rPr>
              <a:t>Diarrea </a:t>
            </a:r>
            <a:r>
              <a:rPr lang="es-ES" u="sng" dirty="0">
                <a:latin typeface="+mn-lt"/>
              </a:rPr>
              <a:t>O</a:t>
            </a:r>
            <a:endParaRPr lang="es-ES" dirty="0">
              <a:latin typeface="+mn-lt"/>
            </a:endParaRPr>
          </a:p>
          <a:p>
            <a:pPr lvl="2">
              <a:spcBef>
                <a:spcPts val="0"/>
              </a:spcBef>
            </a:pPr>
            <a:r>
              <a:rPr lang="es-ES" dirty="0">
                <a:latin typeface="+mn-lt"/>
              </a:rPr>
              <a:t>Ganglios linfáticos agrandados o prominentes </a:t>
            </a:r>
            <a:r>
              <a:rPr lang="es-ES" u="sng" dirty="0">
                <a:latin typeface="+mn-lt"/>
              </a:rPr>
              <a:t>O</a:t>
            </a:r>
            <a:endParaRPr lang="es-ES" dirty="0">
              <a:latin typeface="+mn-lt"/>
            </a:endParaRPr>
          </a:p>
          <a:p>
            <a:pPr lvl="2">
              <a:spcBef>
                <a:spcPts val="0"/>
              </a:spcBef>
            </a:pPr>
            <a:r>
              <a:rPr lang="es-ES" sz="2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Prueba de la tuberculina positiva</a:t>
            </a:r>
            <a:endParaRPr lang="es-ES" dirty="0">
              <a:latin typeface="+mn-lt"/>
            </a:endParaRPr>
          </a:p>
          <a:p>
            <a:pPr lvl="1">
              <a:defRPr/>
            </a:pPr>
            <a:r>
              <a:rPr lang="es-ES" b="1" dirty="0">
                <a:latin typeface="+mn-lt"/>
              </a:rPr>
              <a:t>Caso confirmado: </a:t>
            </a:r>
            <a:r>
              <a:rPr lang="es-ES" dirty="0">
                <a:latin typeface="+mn-lt"/>
              </a:rPr>
              <a:t>Caso sospechoso con </a:t>
            </a:r>
            <a:r>
              <a:rPr lang="es-ES" sz="2400" dirty="0"/>
              <a:t>cultivo positivo de </a:t>
            </a:r>
            <a:r>
              <a:rPr lang="es-ES" sz="2400" i="1" dirty="0"/>
              <a:t>Mycobacterium bovis</a:t>
            </a:r>
          </a:p>
          <a:p>
            <a:pPr lvl="1"/>
            <a:endParaRPr lang="es-ES" dirty="0">
              <a:latin typeface="+mn-lt"/>
            </a:endParaRPr>
          </a:p>
          <a:p>
            <a:endParaRPr lang="es-ES" dirty="0"/>
          </a:p>
        </p:txBody>
      </p:sp>
      <p:sp>
        <p:nvSpPr>
          <p:cNvPr id="6" name="Title 1">
            <a:extLst>
              <a:ext uri="{FF2B5EF4-FFF2-40B4-BE49-F238E27FC236}">
                <a16:creationId xmlns:a16="http://schemas.microsoft.com/office/drawing/2014/main" id="{709512F6-7BAB-2EA1-1385-9C44FD0EEAA5}"/>
              </a:ext>
            </a:extLst>
          </p:cNvPr>
          <p:cNvSpPr>
            <a:spLocks noGrp="1"/>
          </p:cNvSpPr>
          <p:nvPr>
            <p:ph type="title"/>
          </p:nvPr>
        </p:nvSpPr>
        <p:spPr>
          <a:xfrm>
            <a:off x="838200" y="-8647"/>
            <a:ext cx="9752215" cy="800100"/>
          </a:xfrm>
        </p:spPr>
        <p:txBody>
          <a:bodyPr/>
          <a:lstStyle/>
          <a:p>
            <a:r>
              <a:rPr lang="es-ES" dirty="0"/>
              <a:t>Aplicación de las definiciones de </a:t>
            </a:r>
            <a:br>
              <a:rPr lang="es-ES" dirty="0"/>
            </a:br>
            <a:r>
              <a:rPr lang="es-ES" dirty="0"/>
              <a:t>caso Ejemplo 2 (1/2)</a:t>
            </a:r>
          </a:p>
        </p:txBody>
      </p:sp>
    </p:spTree>
    <p:extLst>
      <p:ext uri="{BB962C8B-B14F-4D97-AF65-F5344CB8AC3E}">
        <p14:creationId xmlns:p14="http://schemas.microsoft.com/office/powerpoint/2010/main" val="31685025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357854F-72E1-B4BC-4EB9-9F0D8C187692}"/>
              </a:ext>
            </a:extLst>
          </p:cNvPr>
          <p:cNvGraphicFramePr>
            <a:graphicFrameLocks noGrp="1"/>
          </p:cNvGraphicFramePr>
          <p:nvPr>
            <p:extLst>
              <p:ext uri="{D42A27DB-BD31-4B8C-83A1-F6EECF244321}">
                <p14:modId xmlns:p14="http://schemas.microsoft.com/office/powerpoint/2010/main" val="1539643056"/>
              </p:ext>
            </p:extLst>
          </p:nvPr>
        </p:nvGraphicFramePr>
        <p:xfrm>
          <a:off x="1257980" y="1364462"/>
          <a:ext cx="9601200" cy="5212080"/>
        </p:xfrm>
        <a:graphic>
          <a:graphicData uri="http://schemas.openxmlformats.org/drawingml/2006/table">
            <a:tbl>
              <a:tblPr firstRow="1" bandRow="1">
                <a:tableStyleId>{68D230F3-CF80-4859-8CE7-A43EE81993B5}</a:tableStyleId>
              </a:tblPr>
              <a:tblGrid>
                <a:gridCol w="7498080">
                  <a:extLst>
                    <a:ext uri="{9D8B030D-6E8A-4147-A177-3AD203B41FA5}">
                      <a16:colId xmlns:a16="http://schemas.microsoft.com/office/drawing/2014/main" val="1263057908"/>
                    </a:ext>
                  </a:extLst>
                </a:gridCol>
                <a:gridCol w="2103120">
                  <a:extLst>
                    <a:ext uri="{9D8B030D-6E8A-4147-A177-3AD203B41FA5}">
                      <a16:colId xmlns:a16="http://schemas.microsoft.com/office/drawing/2014/main" val="2319652782"/>
                    </a:ext>
                  </a:extLst>
                </a:gridCol>
              </a:tblGrid>
              <a:tr h="640080">
                <a:tc>
                  <a:txBody>
                    <a:bodyPr/>
                    <a:lstStyle/>
                    <a:p>
                      <a:pPr algn="ctr"/>
                      <a:r>
                        <a:rPr lang="es-ES" sz="1800" kern="1200" noProof="0" dirty="0">
                          <a:effectLst/>
                        </a:rPr>
                        <a:t>Información del paciente</a:t>
                      </a:r>
                      <a:endParaRPr lang="es-ES" sz="180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800" noProof="0" dirty="0"/>
                        <a:t>¿Cumple la definición </a:t>
                      </a:r>
                      <a:br>
                        <a:rPr lang="es-ES" sz="1800" noProof="0" dirty="0"/>
                      </a:br>
                      <a:r>
                        <a:rPr lang="es-ES" sz="1800" noProof="0" dirty="0"/>
                        <a:t>de caso?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44059733"/>
                  </a:ext>
                </a:extLst>
              </a:tr>
              <a:tr h="0">
                <a:tc>
                  <a:txBody>
                    <a:bodyPr/>
                    <a:lstStyle/>
                    <a:p>
                      <a:pPr marL="0" marR="0" algn="l">
                        <a:spcBef>
                          <a:spcPts val="600"/>
                        </a:spcBef>
                        <a:spcAft>
                          <a:spcPts val="600"/>
                        </a:spcAft>
                      </a:pPr>
                      <a:r>
                        <a:rPr lang="es-ES" sz="1800" b="1" noProof="0" dirty="0">
                          <a:solidFill>
                            <a:schemeClr val="tx1"/>
                          </a:solidFill>
                          <a:effectLst/>
                          <a:latin typeface="Arial"/>
                          <a:ea typeface="Times New Roman" panose="02020603050405020304" pitchFamily="18" charset="0"/>
                          <a:cs typeface="Times New Roman"/>
                        </a:rPr>
                        <a:t>Escenario 1. </a:t>
                      </a:r>
                      <a:r>
                        <a:rPr lang="es-ES" sz="1800" noProof="0" dirty="0">
                          <a:solidFill>
                            <a:schemeClr val="tx1"/>
                          </a:solidFill>
                          <a:effectLst/>
                          <a:latin typeface="Arial"/>
                          <a:ea typeface="Times New Roman" panose="02020603050405020304" pitchFamily="18" charset="0"/>
                          <a:cs typeface="Times New Roman"/>
                        </a:rPr>
                        <a:t>Un toro de 5 años de una explotación lechera se presenta con pérdida de peso y aumento de la frecuencia respiratoria.</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923817"/>
                  </a:ext>
                </a:extLst>
              </a:tr>
              <a:tr h="0">
                <a:tc>
                  <a:txBody>
                    <a:bodyPr/>
                    <a:lstStyle/>
                    <a:p>
                      <a:pPr marL="0" marR="0" algn="l">
                        <a:spcBef>
                          <a:spcPts val="600"/>
                        </a:spcBef>
                        <a:spcAft>
                          <a:spcPts val="600"/>
                        </a:spcAft>
                      </a:pPr>
                      <a:r>
                        <a:rPr lang="es-ES" sz="1800" b="1" noProof="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Escenario 2. </a:t>
                      </a:r>
                      <a:r>
                        <a:rPr lang="es-ES" sz="1800" noProof="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Un toro de 2 años que se vende a una ranchería vecina tiene una prueba de tuberculina positiva. El toro parece sano y no muestra signos o síntomas clínicos. </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2590641"/>
                  </a:ext>
                </a:extLst>
              </a:tr>
              <a:tr h="0">
                <a:tc>
                  <a:txBody>
                    <a:bodyPr/>
                    <a:lstStyle/>
                    <a:p>
                      <a:pPr marL="0" marR="0" algn="l">
                        <a:spcBef>
                          <a:spcPts val="0"/>
                        </a:spcBef>
                        <a:spcAft>
                          <a:spcPts val="0"/>
                        </a:spcAft>
                      </a:pPr>
                      <a:r>
                        <a:rPr lang="es-ES" sz="1800" b="1" noProof="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Escenario 3. </a:t>
                      </a:r>
                      <a:r>
                        <a:rPr lang="es-ES" sz="1800" noProof="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El veterinario que trabaja en un matadero examina una vaca sacrificada y encuentra tubérculos (pequeños nódulos) a lo largo de las paredes del tórax y el abdomen.</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8621341"/>
                  </a:ext>
                </a:extLst>
              </a:tr>
              <a:tr h="188113">
                <a:tc>
                  <a:txBody>
                    <a:bodyPr/>
                    <a:lstStyle/>
                    <a:p>
                      <a:pPr marL="0" marR="0" algn="l">
                        <a:spcBef>
                          <a:spcPts val="600"/>
                        </a:spcBef>
                        <a:spcAft>
                          <a:spcPts val="600"/>
                        </a:spcAft>
                      </a:pPr>
                      <a:r>
                        <a:rPr lang="es-ES" sz="1800" b="1" noProof="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Escenario 4. </a:t>
                      </a:r>
                      <a:r>
                        <a:rPr lang="es-ES" sz="1800" noProof="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Un veterinario realiza la necropsia de una vaca encontrada muerta en la propiedad de un hacendado. La vaca tenía el hígado, los ganglios linfáticos y los riñones agrandados.</a:t>
                      </a: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9412673"/>
                  </a:ext>
                </a:extLst>
              </a:tr>
              <a:tr h="0">
                <a:tc>
                  <a:txBody>
                    <a:bodyPr/>
                    <a:lstStyle/>
                    <a:p>
                      <a:pPr marL="0" marR="0" algn="l">
                        <a:spcBef>
                          <a:spcPts val="600"/>
                        </a:spcBef>
                        <a:spcAft>
                          <a:spcPts val="600"/>
                        </a:spcAft>
                      </a:pPr>
                      <a:r>
                        <a:rPr lang="es-ES" sz="1800" b="1" kern="1200" noProof="0" dirty="0">
                          <a:solidFill>
                            <a:schemeClr val="tx1"/>
                          </a:solidFill>
                          <a:effectLst/>
                          <a:latin typeface="+mn-lt"/>
                          <a:ea typeface="+mn-ea"/>
                          <a:cs typeface="+mn-cs"/>
                        </a:rPr>
                        <a:t>Escenario 5 </a:t>
                      </a:r>
                      <a:r>
                        <a:rPr lang="es-ES" sz="1800" kern="1200" noProof="0" dirty="0">
                          <a:solidFill>
                            <a:schemeClr val="tx1"/>
                          </a:solidFill>
                          <a:effectLst/>
                          <a:latin typeface="+mn-lt"/>
                          <a:ea typeface="+mn-ea"/>
                          <a:cs typeface="+mn-cs"/>
                        </a:rPr>
                        <a:t>. En una explotación lechera se realizan pruebas de rutina para detectar la tuberculosis. Una muestra de leche tomada de una vaca fue cultivada y es positiva para </a:t>
                      </a:r>
                      <a:r>
                        <a:rPr lang="es-ES" sz="1800" i="1" kern="1200" noProof="0" dirty="0">
                          <a:solidFill>
                            <a:schemeClr val="tx1"/>
                          </a:solidFill>
                          <a:effectLst/>
                          <a:latin typeface="+mn-lt"/>
                          <a:ea typeface="+mn-ea"/>
                          <a:cs typeface="+mn-cs"/>
                        </a:rPr>
                        <a:t>Mycobacterium bovis.</a:t>
                      </a:r>
                      <a:endParaRPr lang="es-ES" sz="1800" noProof="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8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9697250"/>
                  </a:ext>
                </a:extLst>
              </a:tr>
            </a:tbl>
          </a:graphicData>
        </a:graphic>
      </p:graphicFrame>
      <p:sp>
        <p:nvSpPr>
          <p:cNvPr id="5" name="TextBox 4">
            <a:extLst>
              <a:ext uri="{FF2B5EF4-FFF2-40B4-BE49-F238E27FC236}">
                <a16:creationId xmlns:a16="http://schemas.microsoft.com/office/drawing/2014/main" id="{FA071487-C932-4DAD-F90E-0EFE0327E524}"/>
              </a:ext>
            </a:extLst>
          </p:cNvPr>
          <p:cNvSpPr txBox="1"/>
          <p:nvPr/>
        </p:nvSpPr>
        <p:spPr>
          <a:xfrm>
            <a:off x="8762661" y="3876414"/>
            <a:ext cx="2103119" cy="830997"/>
          </a:xfrm>
          <a:prstGeom prst="rect">
            <a:avLst/>
          </a:prstGeom>
          <a:noFill/>
        </p:spPr>
        <p:txBody>
          <a:bodyPr wrap="square" lIns="91440" tIns="45720" rIns="91440" bIns="45720" rtlCol="0" anchor="t">
            <a:spAutoFit/>
          </a:bodyPr>
          <a:lstStyle/>
          <a:p>
            <a:pPr algn="ctr"/>
            <a:r>
              <a:rPr lang="en-US" sz="1600" b="1" dirty="0">
                <a:solidFill>
                  <a:srgbClr val="109648"/>
                </a:solidFill>
              </a:rPr>
              <a:t>Sospechoso, no debería pasar </a:t>
            </a:r>
            <a:br>
              <a:rPr lang="en-US" sz="1600" b="1" dirty="0">
                <a:solidFill>
                  <a:srgbClr val="109648"/>
                </a:solidFill>
              </a:rPr>
            </a:br>
            <a:r>
              <a:rPr lang="en-US" sz="1600" b="1" dirty="0">
                <a:solidFill>
                  <a:srgbClr val="109648"/>
                </a:solidFill>
              </a:rPr>
              <a:t>la inspección</a:t>
            </a:r>
            <a:endParaRPr lang="en-US" sz="1600" b="1" dirty="0">
              <a:solidFill>
                <a:srgbClr val="109648"/>
              </a:solidFill>
              <a:cs typeface="Arial"/>
            </a:endParaRPr>
          </a:p>
        </p:txBody>
      </p:sp>
      <p:sp>
        <p:nvSpPr>
          <p:cNvPr id="6" name="TextBox 5">
            <a:extLst>
              <a:ext uri="{FF2B5EF4-FFF2-40B4-BE49-F238E27FC236}">
                <a16:creationId xmlns:a16="http://schemas.microsoft.com/office/drawing/2014/main" id="{7B7ECF78-CFBA-016D-521C-55ED89931245}"/>
              </a:ext>
            </a:extLst>
          </p:cNvPr>
          <p:cNvSpPr txBox="1"/>
          <p:nvPr/>
        </p:nvSpPr>
        <p:spPr>
          <a:xfrm>
            <a:off x="8756632" y="2421563"/>
            <a:ext cx="2103119" cy="369332"/>
          </a:xfrm>
          <a:prstGeom prst="rect">
            <a:avLst/>
          </a:prstGeom>
          <a:noFill/>
        </p:spPr>
        <p:txBody>
          <a:bodyPr wrap="square" rtlCol="0">
            <a:spAutoFit/>
          </a:bodyPr>
          <a:lstStyle/>
          <a:p>
            <a:pPr algn="ctr"/>
            <a:r>
              <a:rPr lang="en-US" b="1" dirty="0">
                <a:solidFill>
                  <a:srgbClr val="109648"/>
                </a:solidFill>
              </a:rPr>
              <a:t>Sospechoso</a:t>
            </a:r>
          </a:p>
        </p:txBody>
      </p:sp>
      <p:sp>
        <p:nvSpPr>
          <p:cNvPr id="7" name="TextBox 6">
            <a:extLst>
              <a:ext uri="{FF2B5EF4-FFF2-40B4-BE49-F238E27FC236}">
                <a16:creationId xmlns:a16="http://schemas.microsoft.com/office/drawing/2014/main" id="{8724D8B2-4B35-FBCE-A76E-B5B723E15BC3}"/>
              </a:ext>
            </a:extLst>
          </p:cNvPr>
          <p:cNvSpPr txBox="1"/>
          <p:nvPr/>
        </p:nvSpPr>
        <p:spPr>
          <a:xfrm>
            <a:off x="8762661" y="3166013"/>
            <a:ext cx="2103119" cy="369332"/>
          </a:xfrm>
          <a:prstGeom prst="rect">
            <a:avLst/>
          </a:prstGeom>
          <a:noFill/>
        </p:spPr>
        <p:txBody>
          <a:bodyPr wrap="square" lIns="91440" tIns="45720" rIns="91440" bIns="45720" rtlCol="0" anchor="t">
            <a:spAutoFit/>
          </a:bodyPr>
          <a:lstStyle/>
          <a:p>
            <a:pPr algn="ctr"/>
            <a:r>
              <a:rPr lang="en-US" b="1" dirty="0">
                <a:solidFill>
                  <a:srgbClr val="109648"/>
                </a:solidFill>
              </a:rPr>
              <a:t>Sospechoso</a:t>
            </a:r>
          </a:p>
        </p:txBody>
      </p:sp>
      <p:sp>
        <p:nvSpPr>
          <p:cNvPr id="8" name="TextBox 7">
            <a:extLst>
              <a:ext uri="{FF2B5EF4-FFF2-40B4-BE49-F238E27FC236}">
                <a16:creationId xmlns:a16="http://schemas.microsoft.com/office/drawing/2014/main" id="{873876CA-B41A-13FD-3C03-EF38007FE8AB}"/>
              </a:ext>
            </a:extLst>
          </p:cNvPr>
          <p:cNvSpPr txBox="1"/>
          <p:nvPr/>
        </p:nvSpPr>
        <p:spPr>
          <a:xfrm>
            <a:off x="8762662" y="4902649"/>
            <a:ext cx="2097090" cy="584775"/>
          </a:xfrm>
          <a:prstGeom prst="rect">
            <a:avLst/>
          </a:prstGeom>
          <a:noFill/>
        </p:spPr>
        <p:txBody>
          <a:bodyPr wrap="square" rtlCol="0">
            <a:spAutoFit/>
          </a:bodyPr>
          <a:lstStyle/>
          <a:p>
            <a:pPr algn="ctr"/>
            <a:r>
              <a:rPr lang="en-US" sz="1600" b="1">
                <a:solidFill>
                  <a:srgbClr val="109648"/>
                </a:solidFill>
              </a:rPr>
              <a:t>No, no concuerda con tuberculosis</a:t>
            </a:r>
          </a:p>
        </p:txBody>
      </p:sp>
      <p:sp>
        <p:nvSpPr>
          <p:cNvPr id="3" name="TextBox 2">
            <a:extLst>
              <a:ext uri="{FF2B5EF4-FFF2-40B4-BE49-F238E27FC236}">
                <a16:creationId xmlns:a16="http://schemas.microsoft.com/office/drawing/2014/main" id="{B856092C-383B-1849-8E7E-7CE455AD9D7B}"/>
              </a:ext>
            </a:extLst>
          </p:cNvPr>
          <p:cNvSpPr txBox="1"/>
          <p:nvPr/>
        </p:nvSpPr>
        <p:spPr>
          <a:xfrm>
            <a:off x="8762661" y="5909071"/>
            <a:ext cx="2103119" cy="369332"/>
          </a:xfrm>
          <a:prstGeom prst="rect">
            <a:avLst/>
          </a:prstGeom>
          <a:noFill/>
        </p:spPr>
        <p:txBody>
          <a:bodyPr wrap="square" rtlCol="0">
            <a:spAutoFit/>
          </a:bodyPr>
          <a:lstStyle/>
          <a:p>
            <a:pPr algn="ctr"/>
            <a:r>
              <a:rPr lang="en-US" b="1">
                <a:solidFill>
                  <a:srgbClr val="109648"/>
                </a:solidFill>
              </a:rPr>
              <a:t>Confirmado</a:t>
            </a:r>
          </a:p>
        </p:txBody>
      </p:sp>
      <p:sp>
        <p:nvSpPr>
          <p:cNvPr id="11" name="Title 1">
            <a:extLst>
              <a:ext uri="{FF2B5EF4-FFF2-40B4-BE49-F238E27FC236}">
                <a16:creationId xmlns:a16="http://schemas.microsoft.com/office/drawing/2014/main" id="{984B8A12-9E47-505C-BC5C-D7225EB5759C}"/>
              </a:ext>
            </a:extLst>
          </p:cNvPr>
          <p:cNvSpPr>
            <a:spLocks noGrp="1"/>
          </p:cNvSpPr>
          <p:nvPr>
            <p:ph type="title"/>
          </p:nvPr>
        </p:nvSpPr>
        <p:spPr>
          <a:xfrm>
            <a:off x="838200" y="-8647"/>
            <a:ext cx="9752215" cy="800100"/>
          </a:xfrm>
        </p:spPr>
        <p:txBody>
          <a:bodyPr/>
          <a:lstStyle/>
          <a:p>
            <a:r>
              <a:rPr lang="es-ES" dirty="0"/>
              <a:t>Aplicación de las definiciones de </a:t>
            </a:r>
            <a:br>
              <a:rPr lang="es-ES" dirty="0"/>
            </a:br>
            <a:r>
              <a:rPr lang="es-ES" dirty="0"/>
              <a:t>caso Ejemplo 2 (2/2)</a:t>
            </a:r>
          </a:p>
        </p:txBody>
      </p:sp>
    </p:spTree>
    <p:extLst>
      <p:ext uri="{BB962C8B-B14F-4D97-AF65-F5344CB8AC3E}">
        <p14:creationId xmlns:p14="http://schemas.microsoft.com/office/powerpoint/2010/main" val="206430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61998-70F9-9828-7015-9263F2309BFD}"/>
              </a:ext>
            </a:extLst>
          </p:cNvPr>
          <p:cNvSpPr>
            <a:spLocks noGrp="1"/>
          </p:cNvSpPr>
          <p:nvPr>
            <p:ph type="title"/>
          </p:nvPr>
        </p:nvSpPr>
        <p:spPr/>
        <p:txBody>
          <a:bodyPr/>
          <a:lstStyle/>
          <a:p>
            <a:r>
              <a:rPr lang="es-GT" dirty="0"/>
              <a:t>Definiciones de caso estandarizadas</a:t>
            </a:r>
          </a:p>
        </p:txBody>
      </p:sp>
      <p:sp>
        <p:nvSpPr>
          <p:cNvPr id="3" name="Content Placeholder 2">
            <a:extLst>
              <a:ext uri="{FF2B5EF4-FFF2-40B4-BE49-F238E27FC236}">
                <a16:creationId xmlns:a16="http://schemas.microsoft.com/office/drawing/2014/main" id="{6C3D18E2-A67F-FD1D-86D4-E2BA4073A869}"/>
              </a:ext>
            </a:extLst>
          </p:cNvPr>
          <p:cNvSpPr>
            <a:spLocks noGrp="1"/>
          </p:cNvSpPr>
          <p:nvPr>
            <p:ph sz="half" idx="2"/>
          </p:nvPr>
        </p:nvSpPr>
        <p:spPr>
          <a:xfrm>
            <a:off x="838200" y="1479550"/>
            <a:ext cx="10515600" cy="4648534"/>
          </a:xfrm>
        </p:spPr>
        <p:txBody>
          <a:bodyPr lIns="91440" tIns="45720" rIns="91440" bIns="45720" anchor="ctr"/>
          <a:lstStyle/>
          <a:p>
            <a:pPr marL="0" indent="0" algn="ctr">
              <a:buNone/>
            </a:pPr>
            <a:r>
              <a:rPr lang="es-ES" dirty="0"/>
              <a:t>¿Por qué es importante disponer de  </a:t>
            </a:r>
            <a:endParaRPr lang="es-ES" dirty="0">
              <a:cs typeface="Arial"/>
            </a:endParaRPr>
          </a:p>
          <a:p>
            <a:pPr marL="0" indent="0" algn="ctr">
              <a:buNone/>
            </a:pPr>
            <a:r>
              <a:rPr lang="es-ES" dirty="0"/>
              <a:t>definiciones de casos estandarizadas en la vigilancia?</a:t>
            </a:r>
            <a:endParaRPr lang="es-ES" dirty="0">
              <a:cs typeface="Arial"/>
            </a:endParaRPr>
          </a:p>
          <a:p>
            <a:pPr marL="0" indent="0" algn="ctr">
              <a:buNone/>
            </a:pPr>
            <a:endParaRPr lang="es-ES" dirty="0"/>
          </a:p>
        </p:txBody>
      </p:sp>
    </p:spTree>
    <p:extLst>
      <p:ext uri="{BB962C8B-B14F-4D97-AF65-F5344CB8AC3E}">
        <p14:creationId xmlns:p14="http://schemas.microsoft.com/office/powerpoint/2010/main" val="38617636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736865-93C5-BBE2-F5F0-5E38B46129D4}"/>
              </a:ext>
            </a:extLst>
          </p:cNvPr>
          <p:cNvSpPr>
            <a:spLocks noGrp="1"/>
          </p:cNvSpPr>
          <p:nvPr>
            <p:ph sz="half" idx="2"/>
          </p:nvPr>
        </p:nvSpPr>
        <p:spPr/>
        <p:txBody>
          <a:bodyPr anchor="ctr"/>
          <a:lstStyle/>
          <a:p>
            <a:r>
              <a:rPr lang="es-ES" dirty="0"/>
              <a:t>Garantizar la comparabilidad de los recuentos y patrones de enfermedades en las distintas zonas geográficas.</a:t>
            </a:r>
          </a:p>
          <a:p>
            <a:r>
              <a:rPr lang="es-ES" dirty="0"/>
              <a:t>Garantizar la comparabilidad de los recuentos y patrones de enfermedad a lo largo del tiempo.</a:t>
            </a:r>
          </a:p>
        </p:txBody>
      </p:sp>
      <p:sp>
        <p:nvSpPr>
          <p:cNvPr id="4" name="Title 1">
            <a:extLst>
              <a:ext uri="{FF2B5EF4-FFF2-40B4-BE49-F238E27FC236}">
                <a16:creationId xmlns:a16="http://schemas.microsoft.com/office/drawing/2014/main" id="{ADC6DBD0-0973-1A63-FF97-7D64F5CD7A46}"/>
              </a:ext>
            </a:extLst>
          </p:cNvPr>
          <p:cNvSpPr txBox="1">
            <a:spLocks/>
          </p:cNvSpPr>
          <p:nvPr/>
        </p:nvSpPr>
        <p:spPr>
          <a:xfrm>
            <a:off x="838200" y="0"/>
            <a:ext cx="9752215" cy="1247775"/>
          </a:xfrm>
          <a:prstGeom prst="rect">
            <a:avLst/>
          </a:prstGeom>
          <a:solidFill>
            <a:srgbClr val="E7C2F6"/>
          </a:solidFill>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dirty="0"/>
              <a:t>Definiciones de caso </a:t>
            </a:r>
            <a:br>
              <a:rPr lang="es-GT" dirty="0"/>
            </a:br>
            <a:r>
              <a:rPr lang="es-GT" dirty="0"/>
              <a:t>estandarizadas: </a:t>
            </a:r>
            <a:r>
              <a:rPr lang="en-US" dirty="0"/>
              <a:t>Respuesta</a:t>
            </a:r>
          </a:p>
        </p:txBody>
      </p:sp>
    </p:spTree>
    <p:extLst>
      <p:ext uri="{BB962C8B-B14F-4D97-AF65-F5344CB8AC3E}">
        <p14:creationId xmlns:p14="http://schemas.microsoft.com/office/powerpoint/2010/main" val="392016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8A17F9-DAA0-B19E-8822-89BC8158974F}"/>
              </a:ext>
            </a:extLst>
          </p:cNvPr>
          <p:cNvSpPr>
            <a:spLocks noGrp="1"/>
          </p:cNvSpPr>
          <p:nvPr>
            <p:ph sz="half" idx="2"/>
          </p:nvPr>
        </p:nvSpPr>
        <p:spPr>
          <a:xfrm>
            <a:off x="838200" y="1379467"/>
            <a:ext cx="10515600" cy="4639309"/>
          </a:xfrm>
        </p:spPr>
        <p:txBody>
          <a:bodyPr/>
          <a:lstStyle/>
          <a:p>
            <a:pPr>
              <a:spcAft>
                <a:spcPts val="0"/>
              </a:spcAft>
            </a:pPr>
            <a:r>
              <a:rPr lang="es-ES" sz="2700" dirty="0"/>
              <a:t>Tabla utilizada para la vigilancia de la salud pública o la investigación epidemiológica</a:t>
            </a:r>
          </a:p>
          <a:p>
            <a:pPr>
              <a:spcAft>
                <a:spcPts val="0"/>
              </a:spcAft>
            </a:pPr>
            <a:r>
              <a:rPr lang="es-ES" sz="2700" dirty="0"/>
              <a:t>Incluye información sobre cada caso o evento</a:t>
            </a:r>
          </a:p>
          <a:p>
            <a:pPr>
              <a:spcAft>
                <a:spcPts val="0"/>
              </a:spcAft>
            </a:pPr>
            <a:r>
              <a:rPr lang="es-ES" sz="2700" dirty="0"/>
              <a:t>Organizada en filas y columnas </a:t>
            </a:r>
          </a:p>
          <a:p>
            <a:pPr lvl="1">
              <a:spcAft>
                <a:spcPts val="0"/>
              </a:spcAft>
            </a:pPr>
            <a:r>
              <a:rPr lang="es-ES" sz="2300" dirty="0"/>
              <a:t>Una fila por observación o caso</a:t>
            </a:r>
          </a:p>
          <a:p>
            <a:pPr lvl="1">
              <a:spcAft>
                <a:spcPts val="0"/>
              </a:spcAft>
            </a:pPr>
            <a:r>
              <a:rPr lang="es-ES" sz="2300" dirty="0"/>
              <a:t>Una columna por variable</a:t>
            </a:r>
          </a:p>
          <a:p>
            <a:endParaRPr lang="es-ES" dirty="0"/>
          </a:p>
          <a:p>
            <a:pPr marL="0" indent="0">
              <a:buNone/>
            </a:pPr>
            <a:endParaRPr lang="es-ES" dirty="0"/>
          </a:p>
          <a:p>
            <a:pPr marL="0" indent="0">
              <a:buNone/>
            </a:pPr>
            <a:endParaRPr lang="es-ES" dirty="0"/>
          </a:p>
        </p:txBody>
      </p:sp>
      <p:sp>
        <p:nvSpPr>
          <p:cNvPr id="4" name="Title 3">
            <a:extLst>
              <a:ext uri="{FF2B5EF4-FFF2-40B4-BE49-F238E27FC236}">
                <a16:creationId xmlns:a16="http://schemas.microsoft.com/office/drawing/2014/main" id="{F110B697-DFCC-3590-EFC4-C2EEEF9DB8A1}"/>
              </a:ext>
            </a:extLst>
          </p:cNvPr>
          <p:cNvSpPr>
            <a:spLocks noGrp="1"/>
          </p:cNvSpPr>
          <p:nvPr>
            <p:ph type="title"/>
          </p:nvPr>
        </p:nvSpPr>
        <p:spPr/>
        <p:txBody>
          <a:bodyPr/>
          <a:lstStyle/>
          <a:p>
            <a:r>
              <a:rPr lang="es-ES" dirty="0"/>
              <a:t>¿Qué es una lista de casos?</a:t>
            </a:r>
          </a:p>
        </p:txBody>
      </p:sp>
      <p:sp>
        <p:nvSpPr>
          <p:cNvPr id="8" name="TextBox 7">
            <a:extLst>
              <a:ext uri="{FF2B5EF4-FFF2-40B4-BE49-F238E27FC236}">
                <a16:creationId xmlns:a16="http://schemas.microsoft.com/office/drawing/2014/main" id="{1115D74E-2979-C429-E4C2-66D8A0EE3CAE}"/>
              </a:ext>
            </a:extLst>
          </p:cNvPr>
          <p:cNvSpPr txBox="1"/>
          <p:nvPr/>
        </p:nvSpPr>
        <p:spPr>
          <a:xfrm>
            <a:off x="3467100" y="4022358"/>
            <a:ext cx="5257800" cy="369332"/>
          </a:xfrm>
          <a:prstGeom prst="rect">
            <a:avLst/>
          </a:prstGeom>
          <a:solidFill>
            <a:schemeClr val="bg1"/>
          </a:solidFill>
        </p:spPr>
        <p:txBody>
          <a:bodyPr wrap="square" rtlCol="0">
            <a:spAutoFit/>
          </a:bodyPr>
          <a:lstStyle/>
          <a:p>
            <a:pPr algn="ctr"/>
            <a:r>
              <a:rPr lang="es-ES" b="1" dirty="0"/>
              <a:t>Lista de casos para la Hepatitis A aguda</a:t>
            </a:r>
          </a:p>
        </p:txBody>
      </p:sp>
      <p:graphicFrame>
        <p:nvGraphicFramePr>
          <p:cNvPr id="9" name="Table 9">
            <a:extLst>
              <a:ext uri="{FF2B5EF4-FFF2-40B4-BE49-F238E27FC236}">
                <a16:creationId xmlns:a16="http://schemas.microsoft.com/office/drawing/2014/main" id="{07B392D5-6712-B4DE-E50F-2E06A94FA2D5}"/>
              </a:ext>
            </a:extLst>
          </p:cNvPr>
          <p:cNvGraphicFramePr>
            <a:graphicFrameLocks noGrp="1"/>
          </p:cNvGraphicFramePr>
          <p:nvPr>
            <p:extLst>
              <p:ext uri="{D42A27DB-BD31-4B8C-83A1-F6EECF244321}">
                <p14:modId xmlns:p14="http://schemas.microsoft.com/office/powerpoint/2010/main" val="2910681042"/>
              </p:ext>
            </p:extLst>
          </p:nvPr>
        </p:nvGraphicFramePr>
        <p:xfrm>
          <a:off x="417095" y="4391690"/>
          <a:ext cx="10615340" cy="1920240"/>
        </p:xfrm>
        <a:graphic>
          <a:graphicData uri="http://schemas.openxmlformats.org/drawingml/2006/table">
            <a:tbl>
              <a:tblPr bandRow="1">
                <a:tableStyleId>{68D230F3-CF80-4859-8CE7-A43EE81993B5}</a:tableStyleId>
              </a:tblPr>
              <a:tblGrid>
                <a:gridCol w="866273">
                  <a:extLst>
                    <a:ext uri="{9D8B030D-6E8A-4147-A177-3AD203B41FA5}">
                      <a16:colId xmlns:a16="http://schemas.microsoft.com/office/drawing/2014/main" val="1644904457"/>
                    </a:ext>
                  </a:extLst>
                </a:gridCol>
                <a:gridCol w="1122948">
                  <a:extLst>
                    <a:ext uri="{9D8B030D-6E8A-4147-A177-3AD203B41FA5}">
                      <a16:colId xmlns:a16="http://schemas.microsoft.com/office/drawing/2014/main" val="3264826018"/>
                    </a:ext>
                  </a:extLst>
                </a:gridCol>
                <a:gridCol w="1090863">
                  <a:extLst>
                    <a:ext uri="{9D8B030D-6E8A-4147-A177-3AD203B41FA5}">
                      <a16:colId xmlns:a16="http://schemas.microsoft.com/office/drawing/2014/main" val="683211513"/>
                    </a:ext>
                  </a:extLst>
                </a:gridCol>
                <a:gridCol w="1411705">
                  <a:extLst>
                    <a:ext uri="{9D8B030D-6E8A-4147-A177-3AD203B41FA5}">
                      <a16:colId xmlns:a16="http://schemas.microsoft.com/office/drawing/2014/main" val="685678361"/>
                    </a:ext>
                  </a:extLst>
                </a:gridCol>
                <a:gridCol w="1090863">
                  <a:extLst>
                    <a:ext uri="{9D8B030D-6E8A-4147-A177-3AD203B41FA5}">
                      <a16:colId xmlns:a16="http://schemas.microsoft.com/office/drawing/2014/main" val="2039258806"/>
                    </a:ext>
                  </a:extLst>
                </a:gridCol>
                <a:gridCol w="850232">
                  <a:extLst>
                    <a:ext uri="{9D8B030D-6E8A-4147-A177-3AD203B41FA5}">
                      <a16:colId xmlns:a16="http://schemas.microsoft.com/office/drawing/2014/main" val="2203123770"/>
                    </a:ext>
                  </a:extLst>
                </a:gridCol>
                <a:gridCol w="1106905">
                  <a:extLst>
                    <a:ext uri="{9D8B030D-6E8A-4147-A177-3AD203B41FA5}">
                      <a16:colId xmlns:a16="http://schemas.microsoft.com/office/drawing/2014/main" val="3486310706"/>
                    </a:ext>
                  </a:extLst>
                </a:gridCol>
                <a:gridCol w="1491916">
                  <a:extLst>
                    <a:ext uri="{9D8B030D-6E8A-4147-A177-3AD203B41FA5}">
                      <a16:colId xmlns:a16="http://schemas.microsoft.com/office/drawing/2014/main" val="1501267333"/>
                    </a:ext>
                  </a:extLst>
                </a:gridCol>
                <a:gridCol w="882316">
                  <a:extLst>
                    <a:ext uri="{9D8B030D-6E8A-4147-A177-3AD203B41FA5}">
                      <a16:colId xmlns:a16="http://schemas.microsoft.com/office/drawing/2014/main" val="3522204873"/>
                    </a:ext>
                  </a:extLst>
                </a:gridCol>
                <a:gridCol w="701319">
                  <a:extLst>
                    <a:ext uri="{9D8B030D-6E8A-4147-A177-3AD203B41FA5}">
                      <a16:colId xmlns:a16="http://schemas.microsoft.com/office/drawing/2014/main" val="239299430"/>
                    </a:ext>
                  </a:extLst>
                </a:gridCol>
              </a:tblGrid>
              <a:tr h="319314">
                <a:tc>
                  <a:txBody>
                    <a:bodyPr/>
                    <a:lstStyle/>
                    <a:p>
                      <a:endParaRPr lang="en-US" sz="16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6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6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r>
                        <a:rPr lang="es-ES" sz="1600" b="1" noProof="0" dirty="0"/>
                        <a:t>Signos y síntomas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a:txBody>
                    <a:bodyPr/>
                    <a:lstStyle/>
                    <a:p>
                      <a:r>
                        <a:rPr lang="es-ES" sz="1600" b="1" noProof="0" dirty="0"/>
                        <a:t>Laboratorios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r>
                        <a:rPr lang="en-US" sz="1600" b="1"/>
                        <a:t>Demografía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extLst>
                  <a:ext uri="{0D108BD9-81ED-4DB2-BD59-A6C34878D82A}">
                    <a16:rowId xmlns:a16="http://schemas.microsoft.com/office/drawing/2014/main" val="1578151521"/>
                  </a:ext>
                </a:extLst>
              </a:tr>
              <a:tr h="551543">
                <a:tc>
                  <a:txBody>
                    <a:bodyPr/>
                    <a:lstStyle/>
                    <a:p>
                      <a:r>
                        <a:rPr lang="en-US" sz="1600" b="1" dirty="0"/>
                        <a:t># Caso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ES" sz="1600" b="1" noProof="0" dirty="0"/>
                        <a:t>Fecha  reporte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600" b="1"/>
                        <a:t>Inicio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600" b="1"/>
                        <a:t>Diagnóstico médico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ES" sz="1600" b="1" noProof="0" dirty="0"/>
                        <a:t>Náuseas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ES" sz="1600" b="1" noProof="0" dirty="0"/>
                        <a:t>Fiebre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ES" sz="1600" b="1" noProof="0" dirty="0"/>
                        <a:t>Ictericia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ES" sz="1600" b="1" noProof="0" dirty="0"/>
                        <a:t>HAIgM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600" b="1"/>
                        <a:t>Sexo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600" b="1" dirty="0"/>
                        <a:t>Edad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03820174"/>
                  </a:ext>
                </a:extLst>
              </a:tr>
              <a:tr h="319314">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10/13/23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10/02/23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Hepatitis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2347407"/>
                  </a:ext>
                </a:extLst>
              </a:tr>
              <a:tr h="319314">
                <a:tc>
                  <a:txBody>
                    <a:bodyPr/>
                    <a:lstStyle/>
                    <a:p>
                      <a:r>
                        <a:rPr lang="en-US" sz="160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10/15/23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10/05/23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Hepatitis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845905"/>
                  </a:ext>
                </a:extLst>
              </a:tr>
              <a:tr h="319314">
                <a:tc>
                  <a:txBody>
                    <a:bodyPr/>
                    <a:lstStyle/>
                    <a:p>
                      <a:r>
                        <a:rPr lang="en-US" sz="160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10/16/23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10/06/23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Hepatitis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0962518"/>
                  </a:ext>
                </a:extLst>
              </a:tr>
            </a:tbl>
          </a:graphicData>
        </a:graphic>
      </p:graphicFrame>
    </p:spTree>
    <p:extLst>
      <p:ext uri="{BB962C8B-B14F-4D97-AF65-F5344CB8AC3E}">
        <p14:creationId xmlns:p14="http://schemas.microsoft.com/office/powerpoint/2010/main" val="285706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2">
          <a:extLst>
            <a:ext uri="{FF2B5EF4-FFF2-40B4-BE49-F238E27FC236}">
              <a16:creationId xmlns:a16="http://schemas.microsoft.com/office/drawing/2014/main" id="{C9A562C0-56B4-B391-06D0-CD33DA748990}"/>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19CBBFC-F9AB-A9FA-3DAC-C4719D01B3B8}"/>
              </a:ext>
            </a:extLst>
          </p:cNvPr>
          <p:cNvGraphicFramePr>
            <a:graphicFrameLocks noGrp="1"/>
          </p:cNvGraphicFramePr>
          <p:nvPr>
            <p:extLst>
              <p:ext uri="{D42A27DB-BD31-4B8C-83A1-F6EECF244321}">
                <p14:modId xmlns:p14="http://schemas.microsoft.com/office/powerpoint/2010/main" val="98640972"/>
              </p:ext>
            </p:extLst>
          </p:nvPr>
        </p:nvGraphicFramePr>
        <p:xfrm>
          <a:off x="571501" y="1707439"/>
          <a:ext cx="11048998" cy="4402779"/>
        </p:xfrm>
        <a:graphic>
          <a:graphicData uri="http://schemas.openxmlformats.org/drawingml/2006/table">
            <a:tbl>
              <a:tblPr/>
              <a:tblGrid>
                <a:gridCol w="624391">
                  <a:extLst>
                    <a:ext uri="{9D8B030D-6E8A-4147-A177-3AD203B41FA5}">
                      <a16:colId xmlns:a16="http://schemas.microsoft.com/office/drawing/2014/main" val="20000"/>
                    </a:ext>
                  </a:extLst>
                </a:gridCol>
                <a:gridCol w="1330224">
                  <a:extLst>
                    <a:ext uri="{9D8B030D-6E8A-4147-A177-3AD203B41FA5}">
                      <a16:colId xmlns:a16="http://schemas.microsoft.com/office/drawing/2014/main" val="20001"/>
                    </a:ext>
                  </a:extLst>
                </a:gridCol>
                <a:gridCol w="963733">
                  <a:extLst>
                    <a:ext uri="{9D8B030D-6E8A-4147-A177-3AD203B41FA5}">
                      <a16:colId xmlns:a16="http://schemas.microsoft.com/office/drawing/2014/main" val="20002"/>
                    </a:ext>
                  </a:extLst>
                </a:gridCol>
                <a:gridCol w="1289503">
                  <a:extLst>
                    <a:ext uri="{9D8B030D-6E8A-4147-A177-3AD203B41FA5}">
                      <a16:colId xmlns:a16="http://schemas.microsoft.com/office/drawing/2014/main" val="20003"/>
                    </a:ext>
                  </a:extLst>
                </a:gridCol>
                <a:gridCol w="2402490">
                  <a:extLst>
                    <a:ext uri="{9D8B030D-6E8A-4147-A177-3AD203B41FA5}">
                      <a16:colId xmlns:a16="http://schemas.microsoft.com/office/drawing/2014/main" val="20004"/>
                    </a:ext>
                  </a:extLst>
                </a:gridCol>
                <a:gridCol w="1713392">
                  <a:extLst>
                    <a:ext uri="{9D8B030D-6E8A-4147-A177-3AD203B41FA5}">
                      <a16:colId xmlns:a16="http://schemas.microsoft.com/office/drawing/2014/main" val="20005"/>
                    </a:ext>
                  </a:extLst>
                </a:gridCol>
                <a:gridCol w="1307263">
                  <a:extLst>
                    <a:ext uri="{9D8B030D-6E8A-4147-A177-3AD203B41FA5}">
                      <a16:colId xmlns:a16="http://schemas.microsoft.com/office/drawing/2014/main" val="20006"/>
                    </a:ext>
                  </a:extLst>
                </a:gridCol>
                <a:gridCol w="1418002">
                  <a:extLst>
                    <a:ext uri="{9D8B030D-6E8A-4147-A177-3AD203B41FA5}">
                      <a16:colId xmlns:a16="http://schemas.microsoft.com/office/drawing/2014/main" val="20007"/>
                    </a:ext>
                  </a:extLst>
                </a:gridCol>
              </a:tblGrid>
              <a:tr h="87879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ID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Comunidad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Edad (años)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Sexo</a:t>
                      </a:r>
                    </a:p>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 (H/M)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Fecha de inicio de </a:t>
                      </a:r>
                      <a:br>
                        <a:rPr lang="es-ES" sz="1800" b="1" i="0" u="none" strike="noStrike" noProof="0" dirty="0">
                          <a:solidFill>
                            <a:srgbClr val="000000"/>
                          </a:solidFill>
                          <a:effectLst/>
                          <a:latin typeface="Arial" panose="020B0604020202020204" pitchFamily="34" charset="0"/>
                          <a:cs typeface="Arial" panose="020B0604020202020204" pitchFamily="34" charset="0"/>
                        </a:rPr>
                      </a:br>
                      <a:r>
                        <a:rPr lang="es-ES" sz="1800" b="1" i="0" u="none" strike="noStrike" noProof="0" dirty="0">
                          <a:solidFill>
                            <a:srgbClr val="000000"/>
                          </a:solidFill>
                          <a:effectLst/>
                          <a:latin typeface="Arial" panose="020B0604020202020204" pitchFamily="34" charset="0"/>
                          <a:cs typeface="Arial" panose="020B0604020202020204" pitchFamily="34" charset="0"/>
                        </a:rPr>
                        <a:t>la fiebre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Ictericia aguda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¿Vacuna contra la fiebre amarilla?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ctr"/>
                      <a:r>
                        <a:rPr lang="es-ES" sz="1800" b="1" i="0" u="none" strike="noStrike" noProof="0" dirty="0">
                          <a:solidFill>
                            <a:srgbClr val="000000"/>
                          </a:solidFill>
                          <a:effectLst/>
                          <a:latin typeface="Arial" panose="020B0604020202020204" pitchFamily="34" charset="0"/>
                          <a:cs typeface="Arial" panose="020B0604020202020204" pitchFamily="34" charset="0"/>
                        </a:rPr>
                        <a:t>¿Prueba de laboratorio IGM+?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H</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30 dic 2023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M</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09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H</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12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H</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12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M</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13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H</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16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M</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30 ene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M</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02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C</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M</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08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B</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H</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11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1"/>
                  </a:ext>
                </a:extLst>
              </a:tr>
              <a:tr h="299634">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n-US" sz="1600" b="0" i="0" u="none" strike="noStrike" noProof="0" dirty="0">
                          <a:solidFill>
                            <a:srgbClr val="000000"/>
                          </a:solidFill>
                          <a:effectLst/>
                          <a:latin typeface="Arial" panose="020B0604020202020204" pitchFamily="34" charset="0"/>
                          <a:cs typeface="Arial" panose="020B0604020202020204" pitchFamily="34" charset="0"/>
                        </a:rPr>
                        <a:t>M</a:t>
                      </a:r>
                      <a:endParaRPr lang="es-ES" sz="1600" b="0" i="0" u="none" strike="noStrike" noProof="0" dirty="0">
                        <a:solidFill>
                          <a:srgbClr val="000000"/>
                        </a:solidFill>
                        <a:effectLst/>
                        <a:latin typeface="Arial" panose="020B0604020202020204" pitchFamily="34" charset="0"/>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17 feb 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Times New Roman"/>
                        </a:defRPr>
                      </a:lvl1pPr>
                      <a:lvl2pPr marL="457200" algn="l" defTabSz="914400" rtl="0" eaLnBrk="1" latinLnBrk="0" hangingPunct="1">
                        <a:defRPr sz="1800" kern="1200">
                          <a:solidFill>
                            <a:schemeClr val="tx1"/>
                          </a:solidFill>
                          <a:latin typeface="Arial"/>
                          <a:cs typeface="Times New Roman"/>
                        </a:defRPr>
                      </a:lvl2pPr>
                      <a:lvl3pPr marL="914400" algn="l" defTabSz="914400" rtl="0" eaLnBrk="1" latinLnBrk="0" hangingPunct="1">
                        <a:defRPr sz="1800" kern="1200">
                          <a:solidFill>
                            <a:schemeClr val="tx1"/>
                          </a:solidFill>
                          <a:latin typeface="Arial"/>
                          <a:cs typeface="Times New Roman"/>
                        </a:defRPr>
                      </a:lvl3pPr>
                      <a:lvl4pPr marL="1371600" algn="l" defTabSz="914400" rtl="0" eaLnBrk="1" latinLnBrk="0" hangingPunct="1">
                        <a:defRPr sz="1800" kern="1200">
                          <a:solidFill>
                            <a:schemeClr val="tx1"/>
                          </a:solidFill>
                          <a:latin typeface="Arial"/>
                          <a:cs typeface="Times New Roman"/>
                        </a:defRPr>
                      </a:lvl4pPr>
                      <a:lvl5pPr marL="1828800" algn="l" defTabSz="914400" rtl="0" eaLnBrk="1" latinLnBrk="0" hangingPunct="1">
                        <a:defRPr sz="1800" kern="1200">
                          <a:solidFill>
                            <a:schemeClr val="tx1"/>
                          </a:solidFill>
                          <a:latin typeface="Arial"/>
                          <a:cs typeface="Times New Roman"/>
                        </a:defRPr>
                      </a:lvl5pPr>
                      <a:lvl6pPr marL="2286000" algn="l" defTabSz="914400" rtl="0" eaLnBrk="1" latinLnBrk="0" hangingPunct="1">
                        <a:defRPr sz="1800" kern="1200">
                          <a:solidFill>
                            <a:schemeClr val="tx1"/>
                          </a:solidFill>
                          <a:latin typeface="Arial"/>
                          <a:cs typeface="Times New Roman"/>
                        </a:defRPr>
                      </a:lvl6pPr>
                      <a:lvl7pPr marL="2743200" algn="l" defTabSz="914400" rtl="0" eaLnBrk="1" latinLnBrk="0" hangingPunct="1">
                        <a:defRPr sz="1800" kern="1200">
                          <a:solidFill>
                            <a:schemeClr val="tx1"/>
                          </a:solidFill>
                          <a:latin typeface="Arial"/>
                          <a:cs typeface="Times New Roman"/>
                        </a:defRPr>
                      </a:lvl7pPr>
                      <a:lvl8pPr marL="3200400" algn="l" defTabSz="914400" rtl="0" eaLnBrk="1" latinLnBrk="0" hangingPunct="1">
                        <a:defRPr sz="1800" kern="1200">
                          <a:solidFill>
                            <a:schemeClr val="tx1"/>
                          </a:solidFill>
                          <a:latin typeface="Arial"/>
                          <a:cs typeface="Times New Roman"/>
                        </a:defRPr>
                      </a:lvl8pPr>
                      <a:lvl9pPr marL="3657600" algn="l" defTabSz="914400" rtl="0" eaLnBrk="1" latinLnBrk="0" hangingPunct="1">
                        <a:defRPr sz="1800" kern="1200">
                          <a:solidFill>
                            <a:schemeClr val="tx1"/>
                          </a:solidFill>
                          <a:latin typeface="Arial"/>
                          <a:cs typeface="Times New Roman"/>
                        </a:defRPr>
                      </a:lvl9pPr>
                    </a:lstStyle>
                    <a:p>
                      <a:pPr algn="ctr" fontAlgn="b"/>
                      <a:r>
                        <a:rPr lang="es-ES" sz="1600" b="0" i="0" u="none" strike="noStrike" noProof="0" dirty="0">
                          <a:solidFill>
                            <a:srgbClr val="000000"/>
                          </a:solidFill>
                          <a:effectLst/>
                          <a:latin typeface="Arial" panose="020B0604020202020204" pitchFamily="34" charset="0"/>
                          <a:cs typeface="Arial" panose="020B0604020202020204" pitchFamily="34" charset="0"/>
                        </a:rPr>
                        <a: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sp>
        <p:nvSpPr>
          <p:cNvPr id="3" name="Content Placeholder 2">
            <a:extLst>
              <a:ext uri="{FF2B5EF4-FFF2-40B4-BE49-F238E27FC236}">
                <a16:creationId xmlns:a16="http://schemas.microsoft.com/office/drawing/2014/main" id="{49074312-A65A-D125-61E9-FF0D058A7FDB}"/>
              </a:ext>
            </a:extLst>
          </p:cNvPr>
          <p:cNvSpPr txBox="1">
            <a:spLocks/>
          </p:cNvSpPr>
          <p:nvPr/>
        </p:nvSpPr>
        <p:spPr>
          <a:xfrm>
            <a:off x="1258637" y="1278340"/>
            <a:ext cx="9674723" cy="43723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Wingdings" pitchFamily="2" charset="2"/>
              <a:buNone/>
              <a:defRPr/>
            </a:pPr>
            <a:r>
              <a:rPr lang="es-ES" sz="2000" b="1" dirty="0"/>
              <a:t>Casos confirmados de fiebre amarilla, País X, Dic. 2023 - Feb. 2024</a:t>
            </a:r>
          </a:p>
        </p:txBody>
      </p:sp>
      <p:sp>
        <p:nvSpPr>
          <p:cNvPr id="4" name="TextBox 3">
            <a:extLst>
              <a:ext uri="{FF2B5EF4-FFF2-40B4-BE49-F238E27FC236}">
                <a16:creationId xmlns:a16="http://schemas.microsoft.com/office/drawing/2014/main" id="{806CC154-08B9-4F6B-BB3C-C14E67253CB4}"/>
              </a:ext>
            </a:extLst>
          </p:cNvPr>
          <p:cNvSpPr txBox="1"/>
          <p:nvPr/>
        </p:nvSpPr>
        <p:spPr>
          <a:xfrm>
            <a:off x="1258638" y="6228555"/>
            <a:ext cx="3120857" cy="369332"/>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lang="en-US" sz="1800" i="0" u="none" strike="noStrike">
                <a:solidFill>
                  <a:srgbClr val="000000"/>
                </a:solidFill>
                <a:effectLst/>
                <a:latin typeface="Arial" panose="020B0604020202020204" pitchFamily="34" charset="0"/>
                <a:cs typeface="Arial" panose="020B0604020202020204" pitchFamily="34" charset="0"/>
              </a:rPr>
              <a:t>S=Sí, N=No</a:t>
            </a:r>
          </a:p>
        </p:txBody>
      </p:sp>
      <p:sp>
        <p:nvSpPr>
          <p:cNvPr id="6" name="Title 5">
            <a:extLst>
              <a:ext uri="{FF2B5EF4-FFF2-40B4-BE49-F238E27FC236}">
                <a16:creationId xmlns:a16="http://schemas.microsoft.com/office/drawing/2014/main" id="{A4FE6410-FEE9-BCF0-2226-598D3088148C}"/>
              </a:ext>
            </a:extLst>
          </p:cNvPr>
          <p:cNvSpPr>
            <a:spLocks noGrp="1"/>
          </p:cNvSpPr>
          <p:nvPr>
            <p:ph type="title"/>
          </p:nvPr>
        </p:nvSpPr>
        <p:spPr>
          <a:xfrm>
            <a:off x="838200" y="9944"/>
            <a:ext cx="10262937" cy="800100"/>
          </a:xfrm>
        </p:spPr>
        <p:txBody>
          <a:bodyPr/>
          <a:lstStyle/>
          <a:p>
            <a:r>
              <a:rPr lang="es-ES" dirty="0"/>
              <a:t>Datos en una lista de casos: Enfermedades humanas</a:t>
            </a:r>
          </a:p>
        </p:txBody>
      </p:sp>
    </p:spTree>
    <p:extLst>
      <p:ext uri="{BB962C8B-B14F-4D97-AF65-F5344CB8AC3E}">
        <p14:creationId xmlns:p14="http://schemas.microsoft.com/office/powerpoint/2010/main" val="28650528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2">
          <a:extLst>
            <a:ext uri="{FF2B5EF4-FFF2-40B4-BE49-F238E27FC236}">
              <a16:creationId xmlns:a16="http://schemas.microsoft.com/office/drawing/2014/main" id="{FA840E30-1132-267B-3070-568E9696F10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5EC64F56-D5E3-809C-9C73-E3F8166ACF24}"/>
              </a:ext>
            </a:extLst>
          </p:cNvPr>
          <p:cNvSpPr txBox="1"/>
          <p:nvPr/>
        </p:nvSpPr>
        <p:spPr>
          <a:xfrm>
            <a:off x="1021080" y="1217409"/>
            <a:ext cx="10149840" cy="400110"/>
          </a:xfrm>
          <a:prstGeom prst="rect">
            <a:avLst/>
          </a:prstGeom>
          <a:noFill/>
        </p:spPr>
        <p:txBody>
          <a:bodyPr wrap="square">
            <a:spAutoFit/>
          </a:bodyPr>
          <a:lstStyle/>
          <a:p>
            <a:pPr marL="0" indent="0" algn="ctr">
              <a:buFont typeface="Wingdings" pitchFamily="2" charset="2"/>
              <a:buNone/>
              <a:defRPr/>
            </a:pPr>
            <a:r>
              <a:rPr lang="es-ES" altLang="en-US" sz="2000" b="1" dirty="0"/>
              <a:t>Influenza aviar sospechada/confirmada, País Y, 2023</a:t>
            </a:r>
          </a:p>
        </p:txBody>
      </p:sp>
      <p:graphicFrame>
        <p:nvGraphicFramePr>
          <p:cNvPr id="2" name="Table 1">
            <a:extLst>
              <a:ext uri="{FF2B5EF4-FFF2-40B4-BE49-F238E27FC236}">
                <a16:creationId xmlns:a16="http://schemas.microsoft.com/office/drawing/2014/main" id="{8DF2FF3B-64E6-BB48-D68F-594CFA10FFF9}"/>
              </a:ext>
            </a:extLst>
          </p:cNvPr>
          <p:cNvGraphicFramePr>
            <a:graphicFrameLocks noGrp="1"/>
          </p:cNvGraphicFramePr>
          <p:nvPr>
            <p:extLst>
              <p:ext uri="{D42A27DB-BD31-4B8C-83A1-F6EECF244321}">
                <p14:modId xmlns:p14="http://schemas.microsoft.com/office/powerpoint/2010/main" val="4053413080"/>
              </p:ext>
            </p:extLst>
          </p:nvPr>
        </p:nvGraphicFramePr>
        <p:xfrm>
          <a:off x="752073" y="1579419"/>
          <a:ext cx="10343149" cy="4716780"/>
        </p:xfrm>
        <a:graphic>
          <a:graphicData uri="http://schemas.openxmlformats.org/drawingml/2006/table">
            <a:tbl>
              <a:tblPr firstRow="1" bandRow="1">
                <a:tableStyleId>{10A1B5D5-9B99-4C35-A422-299274C87663}</a:tableStyleId>
              </a:tblPr>
              <a:tblGrid>
                <a:gridCol w="1273337">
                  <a:extLst>
                    <a:ext uri="{9D8B030D-6E8A-4147-A177-3AD203B41FA5}">
                      <a16:colId xmlns:a16="http://schemas.microsoft.com/office/drawing/2014/main" val="20000"/>
                    </a:ext>
                  </a:extLst>
                </a:gridCol>
                <a:gridCol w="761488">
                  <a:extLst>
                    <a:ext uri="{9D8B030D-6E8A-4147-A177-3AD203B41FA5}">
                      <a16:colId xmlns:a16="http://schemas.microsoft.com/office/drawing/2014/main" val="20001"/>
                    </a:ext>
                  </a:extLst>
                </a:gridCol>
                <a:gridCol w="1040166">
                  <a:extLst>
                    <a:ext uri="{9D8B030D-6E8A-4147-A177-3AD203B41FA5}">
                      <a16:colId xmlns:a16="http://schemas.microsoft.com/office/drawing/2014/main" val="20002"/>
                    </a:ext>
                  </a:extLst>
                </a:gridCol>
                <a:gridCol w="745452">
                  <a:extLst>
                    <a:ext uri="{9D8B030D-6E8A-4147-A177-3AD203B41FA5}">
                      <a16:colId xmlns:a16="http://schemas.microsoft.com/office/drawing/2014/main" val="20003"/>
                    </a:ext>
                  </a:extLst>
                </a:gridCol>
                <a:gridCol w="1052434">
                  <a:extLst>
                    <a:ext uri="{9D8B030D-6E8A-4147-A177-3AD203B41FA5}">
                      <a16:colId xmlns:a16="http://schemas.microsoft.com/office/drawing/2014/main" val="20004"/>
                    </a:ext>
                  </a:extLst>
                </a:gridCol>
                <a:gridCol w="831273">
                  <a:extLst>
                    <a:ext uri="{9D8B030D-6E8A-4147-A177-3AD203B41FA5}">
                      <a16:colId xmlns:a16="http://schemas.microsoft.com/office/drawing/2014/main" val="20005"/>
                    </a:ext>
                  </a:extLst>
                </a:gridCol>
                <a:gridCol w="955971">
                  <a:extLst>
                    <a:ext uri="{9D8B030D-6E8A-4147-A177-3AD203B41FA5}">
                      <a16:colId xmlns:a16="http://schemas.microsoft.com/office/drawing/2014/main" val="20006"/>
                    </a:ext>
                  </a:extLst>
                </a:gridCol>
                <a:gridCol w="1205338">
                  <a:extLst>
                    <a:ext uri="{9D8B030D-6E8A-4147-A177-3AD203B41FA5}">
                      <a16:colId xmlns:a16="http://schemas.microsoft.com/office/drawing/2014/main" val="20007"/>
                    </a:ext>
                  </a:extLst>
                </a:gridCol>
                <a:gridCol w="1149927">
                  <a:extLst>
                    <a:ext uri="{9D8B030D-6E8A-4147-A177-3AD203B41FA5}">
                      <a16:colId xmlns:a16="http://schemas.microsoft.com/office/drawing/2014/main" val="3315269104"/>
                    </a:ext>
                  </a:extLst>
                </a:gridCol>
                <a:gridCol w="1327763">
                  <a:extLst>
                    <a:ext uri="{9D8B030D-6E8A-4147-A177-3AD203B41FA5}">
                      <a16:colId xmlns:a16="http://schemas.microsoft.com/office/drawing/2014/main" val="518103260"/>
                    </a:ext>
                  </a:extLst>
                </a:gridCol>
              </a:tblGrid>
              <a:tr h="847119">
                <a:tc>
                  <a:txBody>
                    <a:bodyPr/>
                    <a:lstStyle/>
                    <a:p>
                      <a:pPr algn="ctr" fontAlgn="ctr"/>
                      <a:r>
                        <a:rPr lang="es-ES" sz="1700" u="none" strike="noStrike" kern="1200" noProof="0" dirty="0">
                          <a:solidFill>
                            <a:schemeClr val="tx1"/>
                          </a:solidFill>
                          <a:effectLst/>
                        </a:rPr>
                        <a:t>Fecha: 1er Enfermo</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s-ES" sz="1700" u="none" strike="noStrike" kern="1200" noProof="0" dirty="0">
                          <a:solidFill>
                            <a:schemeClr val="tx1"/>
                          </a:solidFill>
                          <a:effectLst/>
                        </a:rPr>
                        <a:t>ID Granja</a:t>
                      </a:r>
                    </a:p>
                    <a:p>
                      <a:pPr lvl="0" algn="ctr">
                        <a:buNone/>
                      </a:pP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s-ES" sz="1700" u="none" strike="noStrike" kern="1200" noProof="0" dirty="0">
                          <a:solidFill>
                            <a:schemeClr val="tx1"/>
                          </a:solidFill>
                          <a:effectLst/>
                        </a:rPr>
                        <a:t>Especie</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s-ES" sz="1700" u="none" strike="noStrike" kern="1200" noProof="0" dirty="0">
                          <a:solidFill>
                            <a:schemeClr val="tx1"/>
                          </a:solidFill>
                          <a:effectLst/>
                        </a:rPr>
                        <a:t>Total</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s-ES" sz="1700" u="none" strike="noStrike" kern="1200" noProof="0" dirty="0">
                          <a:solidFill>
                            <a:schemeClr val="tx1"/>
                          </a:solidFill>
                          <a:effectLst/>
                        </a:rPr>
                        <a:t># enfermos</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s-ES" sz="1700" u="none" strike="noStrike" kern="1200" noProof="0" dirty="0">
                          <a:solidFill>
                            <a:schemeClr val="tx1"/>
                          </a:solidFill>
                          <a:effectLst/>
                        </a:rPr>
                        <a:t>Hisopo nasal</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s-ES" sz="1700" u="none" strike="noStrike" kern="1200" noProof="0" dirty="0">
                          <a:solidFill>
                            <a:schemeClr val="tx1"/>
                          </a:solidFill>
                          <a:effectLst/>
                        </a:rPr>
                        <a:t>Hisopo cloacal</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s-ES" sz="1700" u="none" strike="noStrike" kern="1200" noProof="0" dirty="0">
                          <a:solidFill>
                            <a:schemeClr val="tx1"/>
                          </a:solidFill>
                          <a:effectLst/>
                        </a:rPr>
                        <a:t># muertos</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lvl="0" algn="ctr">
                        <a:buNone/>
                      </a:pPr>
                      <a:r>
                        <a:rPr lang="es-ES" sz="1700" u="none" strike="noStrike" kern="1200" noProof="0" dirty="0">
                          <a:solidFill>
                            <a:schemeClr val="tx1"/>
                          </a:solidFill>
                          <a:effectLst/>
                        </a:rPr>
                        <a:t>Muestra nasal</a:t>
                      </a:r>
                    </a:p>
                    <a:p>
                      <a:pPr lvl="0" algn="ctr">
                        <a:buNone/>
                      </a:pPr>
                      <a:r>
                        <a:rPr lang="es-ES" sz="1700" u="none" strike="noStrike" kern="1200" noProof="0" dirty="0">
                          <a:solidFill>
                            <a:schemeClr val="tx1"/>
                          </a:solidFill>
                          <a:effectLst/>
                        </a:rPr>
                        <a:t>positiva</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lvl="0" algn="ctr">
                        <a:buNone/>
                      </a:pPr>
                      <a:r>
                        <a:rPr lang="es-ES" sz="1700" u="none" strike="noStrike" kern="1200" noProof="0" dirty="0">
                          <a:solidFill>
                            <a:schemeClr val="tx1"/>
                          </a:solidFill>
                          <a:effectLst/>
                        </a:rPr>
                        <a:t>Muestra cloaca positiva</a:t>
                      </a:r>
                      <a:endParaRPr lang="es-ES" sz="1700" b="1" i="0" u="none" strike="noStrike" kern="1200" noProof="0" dirty="0">
                        <a:solidFill>
                          <a:schemeClr val="tx1"/>
                        </a:solidFill>
                        <a:effectLst/>
                        <a:latin typeface="Arial"/>
                        <a:ea typeface="+mn-ea"/>
                        <a:cs typeface="Arial"/>
                      </a:endParaRPr>
                    </a:p>
                  </a:txBody>
                  <a:tcPr marL="0" marR="0" marT="9144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349251">
                <a:tc>
                  <a:txBody>
                    <a:bodyPr/>
                    <a:lstStyle/>
                    <a:p>
                      <a:pPr algn="ctr" fontAlgn="b"/>
                      <a:r>
                        <a:rPr lang="es-ES" sz="1750" u="none" strike="noStrike" kern="1200" noProof="0" dirty="0">
                          <a:effectLst/>
                        </a:rPr>
                        <a:t>1/1/23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lvl="0" algn="ctr" defTabSz="914400">
                        <a:buNone/>
                      </a:pPr>
                      <a:r>
                        <a:rPr lang="es-ES" sz="1750" u="none" strike="noStrike" kern="1200" noProof="0" dirty="0">
                          <a:effectLst/>
                        </a:rPr>
                        <a:t>A</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algn="ctr" defTabSz="914400" rtl="0" eaLnBrk="1" fontAlgn="b" latinLnBrk="0" hangingPunct="1"/>
                      <a:r>
                        <a:rPr lang="es-ES" sz="1750" u="none" strike="noStrike" kern="1200" noProof="0" dirty="0">
                          <a:effectLst/>
                        </a:rPr>
                        <a:t>Pollo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algn="ctr" defTabSz="914400" rtl="0" eaLnBrk="1" fontAlgn="b" latinLnBrk="0" hangingPunct="1"/>
                      <a:r>
                        <a:rPr lang="es-ES" sz="1750" u="none" strike="noStrike" kern="1200" noProof="0" dirty="0">
                          <a:effectLst/>
                        </a:rPr>
                        <a:t>535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algn="ctr" defTabSz="914400" rtl="0" eaLnBrk="1" fontAlgn="b" latinLnBrk="0" hangingPunct="1"/>
                      <a:r>
                        <a:rPr lang="es-ES" sz="1750" u="none" strike="noStrike" kern="1200" noProof="0" dirty="0">
                          <a:effectLst/>
                        </a:rPr>
                        <a:t>46</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algn="ctr" defTabSz="914400" rtl="0" eaLnBrk="1" fontAlgn="b" latinLnBrk="0" hangingPunct="1"/>
                      <a:r>
                        <a:rPr lang="es-ES" sz="1750" u="none" strike="noStrike" kern="1200" noProof="0" dirty="0">
                          <a:effectLst/>
                        </a:rPr>
                        <a:t>42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algn="ctr" defTabSz="914400" rtl="0" eaLnBrk="1" fontAlgn="b" latinLnBrk="0" hangingPunct="1"/>
                      <a:r>
                        <a:rPr lang="es-ES" sz="1750" u="none" strike="noStrike" kern="1200" noProof="0" dirty="0">
                          <a:effectLst/>
                        </a:rPr>
                        <a:t>40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algn="ctr" defTabSz="914400" rtl="0" eaLnBrk="1" fontAlgn="b" latinLnBrk="0" hangingPunct="1"/>
                      <a:r>
                        <a:rPr lang="es-ES" sz="1750" u="none" strike="noStrike" kern="1200" noProof="0" dirty="0">
                          <a:effectLst/>
                        </a:rPr>
                        <a:t>15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lvl="0" algn="ctr" defTabSz="914400">
                        <a:buNone/>
                      </a:pPr>
                      <a:r>
                        <a:rPr lang="es-ES" sz="1750" u="none" strike="noStrike" kern="1200" noProof="0" dirty="0">
                          <a:effectLst/>
                        </a:rPr>
                        <a:t>15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lvl="0" algn="ctr" defTabSz="914400">
                        <a:buNone/>
                      </a:pPr>
                      <a:r>
                        <a:rPr lang="es-ES" sz="1750" u="none" strike="noStrike" kern="1200" noProof="0" dirty="0">
                          <a:effectLst/>
                        </a:rPr>
                        <a:t>15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349251">
                <a:tc>
                  <a:txBody>
                    <a:bodyPr/>
                    <a:lstStyle/>
                    <a:p>
                      <a:pPr algn="ctr" fontAlgn="b"/>
                      <a:r>
                        <a:rPr lang="es-ES" sz="1750" u="none" strike="noStrike" kern="1200" noProof="0" dirty="0">
                          <a:effectLst/>
                        </a:rPr>
                        <a:t>1/1/23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A</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Pato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220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31</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31</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31</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12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11</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11</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49251">
                <a:tc>
                  <a:txBody>
                    <a:bodyPr/>
                    <a:lstStyle/>
                    <a:p>
                      <a:pPr algn="ctr" fontAlgn="b"/>
                      <a:r>
                        <a:rPr lang="es-ES" sz="1750" u="none" strike="noStrike" kern="1200" noProof="0" dirty="0">
                          <a:effectLst/>
                        </a:rPr>
                        <a:t>1/1/23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A</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Ganso</a:t>
                      </a:r>
                      <a:endParaRPr lang="es-ES" sz="1750" noProof="0" dirty="0"/>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75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9</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9</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9</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r h="349251">
                <a:tc>
                  <a:txBody>
                    <a:bodyPr/>
                    <a:lstStyle/>
                    <a:p>
                      <a:pPr algn="ctr" fontAlgn="b"/>
                      <a:r>
                        <a:rPr lang="es-ES" sz="1750" u="none" strike="noStrike" kern="1200" noProof="0" dirty="0">
                          <a:effectLst/>
                        </a:rPr>
                        <a:t>3/1/23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B</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Pollo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255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18</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16</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49251">
                <a:tc>
                  <a:txBody>
                    <a:bodyPr/>
                    <a:lstStyle/>
                    <a:p>
                      <a:pPr algn="ctr" fontAlgn="b"/>
                      <a:r>
                        <a:rPr lang="es-ES" sz="1750" u="none" strike="noStrike" kern="1200" noProof="0" dirty="0">
                          <a:effectLst/>
                        </a:rPr>
                        <a:t>3/1/23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B</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Pato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110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349251">
                <a:tc>
                  <a:txBody>
                    <a:bodyPr/>
                    <a:lstStyle/>
                    <a:p>
                      <a:pPr algn="ctr" fontAlgn="b"/>
                      <a:r>
                        <a:rPr lang="es-ES" sz="1750" u="none" strike="noStrike" kern="1200" noProof="0" dirty="0">
                          <a:effectLst/>
                        </a:rPr>
                        <a:t>4/1/23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C</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Pollo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332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72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69</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67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17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16</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49251">
                <a:tc>
                  <a:txBody>
                    <a:bodyPr/>
                    <a:lstStyle/>
                    <a:p>
                      <a:pPr algn="ctr" fontAlgn="b"/>
                      <a:r>
                        <a:rPr lang="es-ES" sz="1750" u="none" strike="noStrike" kern="1200" noProof="0" dirty="0">
                          <a:effectLst/>
                        </a:rPr>
                        <a:t>4/1/23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C</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Pato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36</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18</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17</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18</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7"/>
                  </a:ext>
                </a:extLst>
              </a:tr>
              <a:tr h="609331">
                <a:tc>
                  <a:txBody>
                    <a:bodyPr/>
                    <a:lstStyle/>
                    <a:p>
                      <a:pPr algn="ctr" fontAlgn="b"/>
                      <a:r>
                        <a:rPr lang="es-ES" sz="1750" u="none" strike="noStrike" kern="1200" noProof="0" dirty="0">
                          <a:effectLst/>
                        </a:rPr>
                        <a:t>4/1/23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C</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Gallina coquecha</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64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29</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26</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26</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11</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10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49251">
                <a:tc>
                  <a:txBody>
                    <a:bodyPr/>
                    <a:lstStyle/>
                    <a:p>
                      <a:pPr algn="ctr" fontAlgn="b"/>
                      <a:r>
                        <a:rPr lang="es-ES" sz="1750" u="none" strike="noStrike" kern="1200" noProof="0" dirty="0">
                          <a:effectLst/>
                        </a:rPr>
                        <a:t>6/1/23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D</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Pollo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112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10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r>
                        <a:rPr lang="es-ES" sz="1750" u="none" strike="noStrike" kern="1200" noProof="0" dirty="0">
                          <a:effectLst/>
                        </a:rPr>
                        <a:t>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lgn="ctr">
                        <a:buNone/>
                      </a:pPr>
                      <a:r>
                        <a:rPr lang="es-ES" sz="1750" u="none" strike="noStrike" kern="1200" noProof="0" dirty="0">
                          <a:effectLst/>
                        </a:rPr>
                        <a:t>4</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9"/>
                  </a:ext>
                </a:extLst>
              </a:tr>
              <a:tr h="349251">
                <a:tc>
                  <a:txBody>
                    <a:bodyPr/>
                    <a:lstStyle/>
                    <a:p>
                      <a:pPr algn="ctr" fontAlgn="b"/>
                      <a:r>
                        <a:rPr lang="es-ES" sz="1750" u="none" strike="noStrike" kern="1200" noProof="0" dirty="0">
                          <a:effectLst/>
                        </a:rPr>
                        <a:t>6/1/23</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D</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Pato</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42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5</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 sz="1750" u="none" strike="noStrike" kern="1200" noProof="0" dirty="0">
                          <a:effectLst/>
                        </a:rPr>
                        <a:t>2</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buNone/>
                      </a:pPr>
                      <a:r>
                        <a:rPr lang="es-ES" sz="1750" u="none" strike="noStrike" kern="1200" noProof="0" dirty="0">
                          <a:effectLst/>
                        </a:rPr>
                        <a:t>0</a:t>
                      </a:r>
                      <a:endParaRPr lang="es-ES" sz="1750" b="0" i="0" u="none" strike="noStrike" kern="1200" noProof="0" dirty="0">
                        <a:solidFill>
                          <a:srgbClr val="000000"/>
                        </a:solidFill>
                        <a:effectLst/>
                        <a:latin typeface="Arial"/>
                        <a:ea typeface="+mn-ea"/>
                        <a:cs typeface="Arial"/>
                      </a:endParaRPr>
                    </a:p>
                  </a:txBody>
                  <a:tcPr marL="0" marR="0" marT="9144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3" name="Title 2">
            <a:extLst>
              <a:ext uri="{FF2B5EF4-FFF2-40B4-BE49-F238E27FC236}">
                <a16:creationId xmlns:a16="http://schemas.microsoft.com/office/drawing/2014/main" id="{2D99ACFB-A12B-9131-6EBA-C7F8AC0C3A24}"/>
              </a:ext>
            </a:extLst>
          </p:cNvPr>
          <p:cNvSpPr>
            <a:spLocks noGrp="1"/>
          </p:cNvSpPr>
          <p:nvPr>
            <p:ph type="title"/>
          </p:nvPr>
        </p:nvSpPr>
        <p:spPr>
          <a:xfrm>
            <a:off x="838200" y="9940"/>
            <a:ext cx="10343147" cy="800100"/>
          </a:xfrm>
        </p:spPr>
        <p:txBody>
          <a:bodyPr/>
          <a:lstStyle/>
          <a:p>
            <a:r>
              <a:rPr lang="es-ES" dirty="0"/>
              <a:t>Datos en una lista de casos: Enfermedades animales</a:t>
            </a:r>
          </a:p>
        </p:txBody>
      </p:sp>
    </p:spTree>
    <p:extLst>
      <p:ext uri="{BB962C8B-B14F-4D97-AF65-F5344CB8AC3E}">
        <p14:creationId xmlns:p14="http://schemas.microsoft.com/office/powerpoint/2010/main" val="16752524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B03AEF-0947-2608-4AB4-24BA01353C9D}"/>
              </a:ext>
            </a:extLst>
          </p:cNvPr>
          <p:cNvSpPr>
            <a:spLocks noGrp="1"/>
          </p:cNvSpPr>
          <p:nvPr>
            <p:ph sz="half" idx="2"/>
          </p:nvPr>
        </p:nvSpPr>
        <p:spPr>
          <a:xfrm>
            <a:off x="441886" y="1463523"/>
            <a:ext cx="5205273" cy="1104624"/>
          </a:xfrm>
        </p:spPr>
        <p:txBody>
          <a:bodyPr/>
          <a:lstStyle/>
          <a:p>
            <a:pPr marL="0" indent="0">
              <a:buNone/>
            </a:pPr>
            <a:r>
              <a:rPr lang="es-ES" dirty="0"/>
              <a:t>Información identificativa</a:t>
            </a:r>
          </a:p>
          <a:p>
            <a:pPr lvl="1"/>
            <a:r>
              <a:rPr lang="es-ES" dirty="0"/>
              <a:t>Nombre del caso, iniciales, identificación única</a:t>
            </a:r>
          </a:p>
          <a:p>
            <a:pPr marL="0" marR="0" lvl="0" indent="0" algn="l" defTabSz="914400" rtl="0" eaLnBrk="1" fontAlgn="auto" latinLnBrk="0" hangingPunct="1">
              <a:lnSpc>
                <a:spcPct val="100000"/>
              </a:lnSpc>
              <a:spcBef>
                <a:spcPts val="500"/>
              </a:spcBef>
              <a:spcAft>
                <a:spcPts val="500"/>
              </a:spcAft>
              <a:buClrTx/>
              <a:buSzTx/>
              <a:buNone/>
              <a:tabLst/>
              <a:defRPr/>
            </a:pPr>
            <a:endParaRPr kumimoji="0" lang="es-ES" sz="2800" b="0" i="0" u="none" strike="noStrike" kern="1200" cap="none" spc="0" normalizeH="0" baseline="0" dirty="0">
              <a:ln>
                <a:noFill/>
              </a:ln>
              <a:solidFill>
                <a:prstClr val="black"/>
              </a:solidFill>
              <a:effectLst/>
              <a:uLnTx/>
              <a:uFillTx/>
              <a:latin typeface="Arial"/>
            </a:endParaRPr>
          </a:p>
        </p:txBody>
      </p:sp>
      <p:sp>
        <p:nvSpPr>
          <p:cNvPr id="5" name="Content Placeholder 1">
            <a:extLst>
              <a:ext uri="{FF2B5EF4-FFF2-40B4-BE49-F238E27FC236}">
                <a16:creationId xmlns:a16="http://schemas.microsoft.com/office/drawing/2014/main" id="{CCB42CFF-6FA9-8A9D-764E-D36DA6351B51}"/>
              </a:ext>
            </a:extLst>
          </p:cNvPr>
          <p:cNvSpPr txBox="1">
            <a:spLocks/>
          </p:cNvSpPr>
          <p:nvPr/>
        </p:nvSpPr>
        <p:spPr>
          <a:xfrm>
            <a:off x="441886" y="3788858"/>
            <a:ext cx="5229726" cy="2824843"/>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s-ES" dirty="0">
                <a:solidFill>
                  <a:prstClr val="black"/>
                </a:solidFill>
                <a:latin typeface="Arial"/>
              </a:rPr>
              <a:t>Información clínica</a:t>
            </a:r>
          </a:p>
          <a:p>
            <a:pPr lvl="1">
              <a:defRPr/>
            </a:pPr>
            <a:r>
              <a:rPr lang="es-ES" dirty="0">
                <a:solidFill>
                  <a:prstClr val="black"/>
                </a:solidFill>
                <a:latin typeface="Arial"/>
              </a:rPr>
              <a:t>Fecha de inicio de los síntomas</a:t>
            </a:r>
          </a:p>
          <a:p>
            <a:pPr lvl="1">
              <a:defRPr/>
            </a:pPr>
            <a:r>
              <a:rPr lang="es-ES" dirty="0">
                <a:solidFill>
                  <a:prstClr val="black"/>
                </a:solidFill>
                <a:latin typeface="Arial"/>
              </a:rPr>
              <a:t>Características clínicas, desenlace</a:t>
            </a:r>
          </a:p>
          <a:p>
            <a:pPr lvl="1">
              <a:defRPr/>
            </a:pPr>
            <a:r>
              <a:rPr lang="es-ES" dirty="0">
                <a:solidFill>
                  <a:prstClr val="black"/>
                </a:solidFill>
                <a:latin typeface="Arial"/>
              </a:rPr>
              <a:t>Resultados de laboratorio</a:t>
            </a:r>
          </a:p>
          <a:p>
            <a:pPr lvl="1">
              <a:defRPr/>
            </a:pPr>
            <a:r>
              <a:rPr lang="es-ES" dirty="0">
                <a:solidFill>
                  <a:prstClr val="black"/>
                </a:solidFill>
                <a:latin typeface="Arial"/>
              </a:rPr>
              <a:t>¿Cumple la definición de caso?</a:t>
            </a:r>
          </a:p>
          <a:p>
            <a:pPr marL="0" indent="0">
              <a:buFont typeface="Arial" panose="020B0604020202020204" pitchFamily="34" charset="0"/>
              <a:buNone/>
              <a:defRPr/>
            </a:pPr>
            <a:endParaRPr lang="es-ES" sz="2400" dirty="0">
              <a:solidFill>
                <a:prstClr val="black"/>
              </a:solidFill>
              <a:latin typeface="Arial"/>
            </a:endParaRPr>
          </a:p>
        </p:txBody>
      </p:sp>
      <p:sp>
        <p:nvSpPr>
          <p:cNvPr id="6" name="Content Placeholder 1">
            <a:extLst>
              <a:ext uri="{FF2B5EF4-FFF2-40B4-BE49-F238E27FC236}">
                <a16:creationId xmlns:a16="http://schemas.microsoft.com/office/drawing/2014/main" id="{D3A9FBF9-92D5-9195-0090-8E894F8E66E7}"/>
              </a:ext>
            </a:extLst>
          </p:cNvPr>
          <p:cNvSpPr txBox="1">
            <a:spLocks/>
          </p:cNvSpPr>
          <p:nvPr/>
        </p:nvSpPr>
        <p:spPr>
          <a:xfrm>
            <a:off x="5923672" y="3804900"/>
            <a:ext cx="5746265" cy="1360714"/>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s-ES" dirty="0">
                <a:solidFill>
                  <a:prstClr val="black"/>
                </a:solidFill>
                <a:latin typeface="Arial"/>
              </a:rPr>
              <a:t>Factores de riesgo (normalmente para los brotes)</a:t>
            </a:r>
          </a:p>
          <a:p>
            <a:pPr lvl="1">
              <a:defRPr/>
            </a:pPr>
            <a:r>
              <a:rPr lang="es-ES" dirty="0">
                <a:solidFill>
                  <a:prstClr val="black"/>
                </a:solidFill>
                <a:latin typeface="Arial"/>
              </a:rPr>
              <a:t>Las variables variarán en función de la enfermedad, el entorno</a:t>
            </a:r>
          </a:p>
        </p:txBody>
      </p:sp>
      <p:sp>
        <p:nvSpPr>
          <p:cNvPr id="7" name="TextBox 6">
            <a:extLst>
              <a:ext uri="{FF2B5EF4-FFF2-40B4-BE49-F238E27FC236}">
                <a16:creationId xmlns:a16="http://schemas.microsoft.com/office/drawing/2014/main" id="{B1C18020-006A-37E4-1BFB-58D7F6E15BFB}"/>
              </a:ext>
            </a:extLst>
          </p:cNvPr>
          <p:cNvSpPr txBox="1"/>
          <p:nvPr/>
        </p:nvSpPr>
        <p:spPr>
          <a:xfrm>
            <a:off x="5923672" y="1463523"/>
            <a:ext cx="5040086" cy="1518364"/>
          </a:xfrm>
          <a:prstGeom prst="rect">
            <a:avLst/>
          </a:prstGeom>
          <a:noFill/>
        </p:spPr>
        <p:txBody>
          <a:bodyPr wrap="square">
            <a:spAutoFit/>
          </a:bodyPr>
          <a:lstStyle/>
          <a:p>
            <a:pPr marL="0" marR="0" lvl="0" indent="0" algn="l" defTabSz="914400" rtl="0" eaLnBrk="1" fontAlgn="auto" latinLnBrk="0" hangingPunct="1">
              <a:lnSpc>
                <a:spcPct val="100000"/>
              </a:lnSpc>
              <a:spcBef>
                <a:spcPts val="500"/>
              </a:spcBef>
              <a:spcAft>
                <a:spcPts val="500"/>
              </a:spcAft>
              <a:buClrTx/>
              <a:buSzTx/>
              <a:buNone/>
              <a:tabLst/>
              <a:defRPr/>
            </a:pPr>
            <a:r>
              <a:rPr kumimoji="0" lang="es-ES" sz="2800" b="0" i="0" u="none" strike="noStrike" kern="1200" cap="none" spc="0" normalizeH="0" baseline="0" noProof="0" dirty="0">
                <a:ln>
                  <a:noFill/>
                </a:ln>
                <a:solidFill>
                  <a:prstClr val="black"/>
                </a:solidFill>
                <a:effectLst/>
                <a:uLnTx/>
                <a:uFillTx/>
                <a:latin typeface="Arial"/>
              </a:rPr>
              <a:t>Información demográfica</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kumimoji="0" lang="es-ES" sz="2400" b="0" i="0" u="none" strike="noStrike" kern="1200" cap="none" spc="0" normalizeH="0" baseline="0" noProof="0" dirty="0">
                <a:ln>
                  <a:noFill/>
                </a:ln>
                <a:solidFill>
                  <a:prstClr val="black"/>
                </a:solidFill>
                <a:effectLst/>
                <a:uLnTx/>
                <a:uFillTx/>
                <a:latin typeface="Arial"/>
              </a:rPr>
              <a:t>Edad, sexo, ubicación</a:t>
            </a:r>
          </a:p>
          <a:p>
            <a:pPr marL="685800" marR="0" lvl="1" indent="-228600" algn="l" defTabSz="914400" rtl="0" eaLnBrk="1" fontAlgn="auto" latinLnBrk="0" hangingPunct="1">
              <a:lnSpc>
                <a:spcPct val="100000"/>
              </a:lnSpc>
              <a:spcBef>
                <a:spcPts val="500"/>
              </a:spcBef>
              <a:spcAft>
                <a:spcPts val="500"/>
              </a:spcAft>
              <a:buClr>
                <a:srgbClr val="109648"/>
              </a:buClr>
              <a:buSzTx/>
              <a:buFont typeface="Wingdings" panose="05000000000000000000" pitchFamily="2" charset="2"/>
              <a:buChar char="§"/>
              <a:tabLst/>
              <a:defRPr/>
            </a:pPr>
            <a:r>
              <a:rPr lang="es-ES" sz="2400" dirty="0">
                <a:solidFill>
                  <a:prstClr val="black"/>
                </a:solidFill>
                <a:latin typeface="Arial"/>
              </a:rPr>
              <a:t>Especie animal, localización</a:t>
            </a:r>
            <a:endParaRPr kumimoji="0" lang="es-ES" sz="2400" b="0" i="0" u="none" strike="noStrike" kern="1200" cap="none" spc="0" normalizeH="0" baseline="0" noProof="0" dirty="0">
              <a:ln>
                <a:noFill/>
              </a:ln>
              <a:solidFill>
                <a:prstClr val="black"/>
              </a:solidFill>
              <a:effectLst/>
              <a:uLnTx/>
              <a:uFillTx/>
              <a:latin typeface="Arial"/>
            </a:endParaRPr>
          </a:p>
        </p:txBody>
      </p:sp>
      <p:cxnSp>
        <p:nvCxnSpPr>
          <p:cNvPr id="9" name="Straight Connector 8">
            <a:extLst>
              <a:ext uri="{FF2B5EF4-FFF2-40B4-BE49-F238E27FC236}">
                <a16:creationId xmlns:a16="http://schemas.microsoft.com/office/drawing/2014/main" id="{69582756-83A7-4228-3124-3C891EF3DC5B}"/>
              </a:ext>
            </a:extLst>
          </p:cNvPr>
          <p:cNvCxnSpPr>
            <a:cxnSpLocks/>
          </p:cNvCxnSpPr>
          <p:nvPr/>
        </p:nvCxnSpPr>
        <p:spPr>
          <a:xfrm flipV="1">
            <a:off x="5714617" y="1505088"/>
            <a:ext cx="0" cy="5006548"/>
          </a:xfrm>
          <a:prstGeom prst="line">
            <a:avLst/>
          </a:prstGeom>
          <a:ln w="762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B536111-EC86-6239-9164-BDA07BFC37A6}"/>
              </a:ext>
            </a:extLst>
          </p:cNvPr>
          <p:cNvCxnSpPr>
            <a:cxnSpLocks/>
          </p:cNvCxnSpPr>
          <p:nvPr/>
        </p:nvCxnSpPr>
        <p:spPr>
          <a:xfrm flipH="1">
            <a:off x="497337" y="3459552"/>
            <a:ext cx="11172600" cy="0"/>
          </a:xfrm>
          <a:prstGeom prst="line">
            <a:avLst/>
          </a:prstGeom>
          <a:ln w="76200">
            <a:solidFill>
              <a:srgbClr val="109648"/>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341130A-FC9F-ABCF-CE5A-709CB7869C2E}"/>
              </a:ext>
            </a:extLst>
          </p:cNvPr>
          <p:cNvSpPr txBox="1"/>
          <p:nvPr/>
        </p:nvSpPr>
        <p:spPr>
          <a:xfrm>
            <a:off x="3481137" y="3167164"/>
            <a:ext cx="4315327" cy="584775"/>
          </a:xfrm>
          <a:prstGeom prst="rect">
            <a:avLst/>
          </a:prstGeom>
          <a:solidFill>
            <a:schemeClr val="bg1"/>
          </a:solidFill>
          <a:ln w="76200">
            <a:solidFill>
              <a:srgbClr val="109648"/>
            </a:solidFill>
          </a:ln>
        </p:spPr>
        <p:txBody>
          <a:bodyPr wrap="square" rtlCol="0">
            <a:spAutoFit/>
          </a:bodyPr>
          <a:lstStyle/>
          <a:p>
            <a:pPr algn="ctr"/>
            <a:r>
              <a:rPr lang="es-GT" sz="3200" b="1" dirty="0">
                <a:solidFill>
                  <a:srgbClr val="0065A4"/>
                </a:solidFill>
              </a:rPr>
              <a:t>¡Manténgala simple!</a:t>
            </a:r>
          </a:p>
        </p:txBody>
      </p:sp>
      <p:sp>
        <p:nvSpPr>
          <p:cNvPr id="4" name="Title 1">
            <a:extLst>
              <a:ext uri="{FF2B5EF4-FFF2-40B4-BE49-F238E27FC236}">
                <a16:creationId xmlns:a16="http://schemas.microsoft.com/office/drawing/2014/main" id="{7F293835-5EBC-1120-27D2-36DA48E11B62}"/>
              </a:ext>
            </a:extLst>
          </p:cNvPr>
          <p:cNvSpPr txBox="1">
            <a:spLocks/>
          </p:cNvSpPr>
          <p:nvPr/>
        </p:nvSpPr>
        <p:spPr>
          <a:xfrm>
            <a:off x="838200" y="0"/>
            <a:ext cx="9752215"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Categorías de información en una lista de casos</a:t>
            </a:r>
            <a:endParaRPr lang="en-US" dirty="0"/>
          </a:p>
        </p:txBody>
      </p:sp>
    </p:spTree>
    <p:extLst>
      <p:ext uri="{BB962C8B-B14F-4D97-AF65-F5344CB8AC3E}">
        <p14:creationId xmlns:p14="http://schemas.microsoft.com/office/powerpoint/2010/main" val="375485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DD254-BF53-BA79-99CE-119596BC5975}"/>
              </a:ext>
            </a:extLst>
          </p:cNvPr>
          <p:cNvSpPr>
            <a:spLocks noGrp="1"/>
          </p:cNvSpPr>
          <p:nvPr>
            <p:ph type="title"/>
          </p:nvPr>
        </p:nvSpPr>
        <p:spPr/>
        <p:txBody>
          <a:bodyPr/>
          <a:lstStyle/>
          <a:p>
            <a:r>
              <a:rPr lang="es-ES" dirty="0"/>
              <a:t>Listas de casos en Una Sola Salud</a:t>
            </a:r>
          </a:p>
        </p:txBody>
      </p:sp>
      <p:sp>
        <p:nvSpPr>
          <p:cNvPr id="5" name="TextBox 4">
            <a:extLst>
              <a:ext uri="{FF2B5EF4-FFF2-40B4-BE49-F238E27FC236}">
                <a16:creationId xmlns:a16="http://schemas.microsoft.com/office/drawing/2014/main" id="{64E41870-440A-D488-0BA5-B7451F27D525}"/>
              </a:ext>
            </a:extLst>
          </p:cNvPr>
          <p:cNvSpPr txBox="1"/>
          <p:nvPr/>
        </p:nvSpPr>
        <p:spPr>
          <a:xfrm>
            <a:off x="925837" y="1560500"/>
            <a:ext cx="5162550" cy="4639309"/>
          </a:xfrm>
          <a:prstGeom prst="rect">
            <a:avLst/>
          </a:prstGeom>
        </p:spPr>
        <p:txBody>
          <a:bodyPr rtlCol="0">
            <a:normAutofit/>
          </a:bodyPr>
          <a:lstStyle/>
          <a:p>
            <a:pPr marL="228600" indent="-228600" defTabSz="914400">
              <a:spcBef>
                <a:spcPts val="500"/>
              </a:spcBef>
              <a:spcAft>
                <a:spcPts val="500"/>
              </a:spcAft>
              <a:buFont typeface="Arial" panose="020B0604020202020204" pitchFamily="34" charset="0"/>
              <a:buChar char="•"/>
            </a:pPr>
            <a:r>
              <a:rPr lang="es-ES" sz="2800" kern="1200" dirty="0"/>
              <a:t>¿Cómo pueden adaptarse las listas de casos al enfoque de Una Sola </a:t>
            </a:r>
            <a:r>
              <a:rPr lang="es-ES" sz="2800" dirty="0"/>
              <a:t>S</a:t>
            </a:r>
            <a:r>
              <a:rPr lang="es-ES" sz="2800" kern="1200" dirty="0"/>
              <a:t>alud?</a:t>
            </a:r>
          </a:p>
          <a:p>
            <a:pPr marL="228600" indent="-228600" defTabSz="914400">
              <a:spcBef>
                <a:spcPts val="500"/>
              </a:spcBef>
              <a:spcAft>
                <a:spcPts val="500"/>
              </a:spcAft>
              <a:buFont typeface="Arial" panose="020B0604020202020204" pitchFamily="34" charset="0"/>
              <a:buChar char="•"/>
            </a:pPr>
            <a:endParaRPr lang="es-ES" sz="2800" kern="1200" dirty="0"/>
          </a:p>
          <a:p>
            <a:pPr marL="228600" indent="-228600" defTabSz="914400">
              <a:spcBef>
                <a:spcPts val="500"/>
              </a:spcBef>
              <a:spcAft>
                <a:spcPts val="500"/>
              </a:spcAft>
              <a:buFont typeface="Arial" panose="020B0604020202020204" pitchFamily="34" charset="0"/>
              <a:buChar char="•"/>
            </a:pPr>
            <a:r>
              <a:rPr lang="es-ES" sz="2800" kern="1200" dirty="0"/>
              <a:t>¿Cuáles son las ventajas del enfoque Una Sola Salud?</a:t>
            </a:r>
          </a:p>
        </p:txBody>
      </p:sp>
      <p:grpSp>
        <p:nvGrpSpPr>
          <p:cNvPr id="6" name="Group 5">
            <a:extLst>
              <a:ext uri="{FF2B5EF4-FFF2-40B4-BE49-F238E27FC236}">
                <a16:creationId xmlns:a16="http://schemas.microsoft.com/office/drawing/2014/main" id="{1ECC87F2-37D6-022A-6E04-7FAF3D4BB977}"/>
              </a:ext>
            </a:extLst>
          </p:cNvPr>
          <p:cNvGrpSpPr/>
          <p:nvPr/>
        </p:nvGrpSpPr>
        <p:grpSpPr>
          <a:xfrm>
            <a:off x="6096000" y="1560500"/>
            <a:ext cx="4876106" cy="4671259"/>
            <a:chOff x="6477695" y="1433015"/>
            <a:chExt cx="4876106" cy="4671259"/>
          </a:xfrm>
        </p:grpSpPr>
        <p:pic>
          <p:nvPicPr>
            <p:cNvPr id="1026" name="Picture 2">
              <a:extLst>
                <a:ext uri="{FF2B5EF4-FFF2-40B4-BE49-F238E27FC236}">
                  <a16:creationId xmlns:a16="http://schemas.microsoft.com/office/drawing/2014/main" id="{03332998-517B-61A8-28D3-C35ABF9EF0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339" t="8766" r="4000" b="19076"/>
            <a:stretch/>
          </p:blipFill>
          <p:spPr bwMode="auto">
            <a:xfrm>
              <a:off x="6477695" y="1464965"/>
              <a:ext cx="4876106" cy="463930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765A3A4-785A-072A-A78A-92C3BB8BD1E4}"/>
                </a:ext>
              </a:extLst>
            </p:cNvPr>
            <p:cNvSpPr/>
            <p:nvPr/>
          </p:nvSpPr>
          <p:spPr>
            <a:xfrm>
              <a:off x="6477695" y="1433015"/>
              <a:ext cx="428072" cy="13920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 Placeholder 3">
            <a:extLst>
              <a:ext uri="{FF2B5EF4-FFF2-40B4-BE49-F238E27FC236}">
                <a16:creationId xmlns:a16="http://schemas.microsoft.com/office/drawing/2014/main" id="{F93E5A88-3238-625C-E940-EA359DA666CC}"/>
              </a:ext>
            </a:extLst>
          </p:cNvPr>
          <p:cNvSpPr txBox="1">
            <a:spLocks/>
          </p:cNvSpPr>
          <p:nvPr/>
        </p:nvSpPr>
        <p:spPr>
          <a:xfrm>
            <a:off x="4839161" y="6510232"/>
            <a:ext cx="4772594" cy="211243"/>
          </a:xfrm>
          <a:prstGeom prst="rect">
            <a:avLst/>
          </a:prstGeom>
        </p:spPr>
        <p:txBody>
          <a:bodyPr/>
          <a:lstStyle>
            <a:lvl1pPr marL="0" indent="0" algn="r" defTabSz="914400" rtl="0" eaLnBrk="1" latinLnBrk="0" hangingPunct="1">
              <a:lnSpc>
                <a:spcPct val="90000"/>
              </a:lnSpc>
              <a:spcBef>
                <a:spcPts val="1000"/>
              </a:spcBef>
              <a:buFont typeface="Arial" panose="020B0604020202020204" pitchFamily="34" charset="0"/>
              <a:buNone/>
              <a:defRPr sz="12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Fuente de la imagen: </a:t>
            </a:r>
            <a:r>
              <a:rPr lang="en-US">
                <a:hlinkClick r:id="rId4"/>
              </a:rPr>
              <a:t>CDC One Health Graphics</a:t>
            </a:r>
            <a:endParaRPr lang="en-US"/>
          </a:p>
        </p:txBody>
      </p:sp>
    </p:spTree>
    <p:extLst>
      <p:ext uri="{BB962C8B-B14F-4D97-AF65-F5344CB8AC3E}">
        <p14:creationId xmlns:p14="http://schemas.microsoft.com/office/powerpoint/2010/main" val="42815921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74CDA94-7C84-6962-83DC-4C0902C98BB6}"/>
              </a:ext>
            </a:extLst>
          </p:cNvPr>
          <p:cNvSpPr>
            <a:spLocks noGrp="1"/>
          </p:cNvSpPr>
          <p:nvPr>
            <p:ph type="title"/>
          </p:nvPr>
        </p:nvSpPr>
        <p:spPr/>
        <p:txBody>
          <a:bodyPr/>
          <a:lstStyle/>
          <a:p>
            <a:r>
              <a:rPr lang="es-ES" dirty="0"/>
              <a:t>Elaborar una lista de casos (1/3)</a:t>
            </a:r>
          </a:p>
        </p:txBody>
      </p:sp>
    </p:spTree>
    <p:extLst>
      <p:ext uri="{BB962C8B-B14F-4D97-AF65-F5344CB8AC3E}">
        <p14:creationId xmlns:p14="http://schemas.microsoft.com/office/powerpoint/2010/main" val="2738691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an open book with a stethoscope on top of it">
            <a:extLst>
              <a:ext uri="{FF2B5EF4-FFF2-40B4-BE49-F238E27FC236}">
                <a16:creationId xmlns:a16="http://schemas.microsoft.com/office/drawing/2014/main" id="{8A0751FF-78C5-DE95-7980-7566D80A3F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7383" y="2279651"/>
            <a:ext cx="6077234" cy="405351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Content Placeholder 6">
            <a:extLst>
              <a:ext uri="{FF2B5EF4-FFF2-40B4-BE49-F238E27FC236}">
                <a16:creationId xmlns:a16="http://schemas.microsoft.com/office/drawing/2014/main" id="{181C65DC-AB20-CFDD-B9DD-67D14A083617}"/>
              </a:ext>
            </a:extLst>
          </p:cNvPr>
          <p:cNvSpPr txBox="1">
            <a:spLocks/>
          </p:cNvSpPr>
          <p:nvPr/>
        </p:nvSpPr>
        <p:spPr>
          <a:xfrm>
            <a:off x="838200" y="1479551"/>
            <a:ext cx="10515600" cy="800100"/>
          </a:xfrm>
          <a:prstGeom prst="rect">
            <a:avLst/>
          </a:prstGeom>
        </p:spPr>
        <p:txBody>
          <a:bodyPr anchor="ct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dirty="0"/>
              <a:t>¿Por qué son tan importantes las definiciones de caso?</a:t>
            </a:r>
          </a:p>
        </p:txBody>
      </p:sp>
      <p:sp>
        <p:nvSpPr>
          <p:cNvPr id="2" name="Google Shape;97;p3">
            <a:extLst>
              <a:ext uri="{FF2B5EF4-FFF2-40B4-BE49-F238E27FC236}">
                <a16:creationId xmlns:a16="http://schemas.microsoft.com/office/drawing/2014/main" id="{10470662-8192-9F14-7C8C-D98E60BF20A3}"/>
              </a:ext>
            </a:extLst>
          </p:cNvPr>
          <p:cNvSpPr txBox="1">
            <a:spLocks/>
          </p:cNvSpPr>
          <p:nvPr/>
        </p:nvSpPr>
        <p:spPr>
          <a:xfrm>
            <a:off x="838200" y="457200"/>
            <a:ext cx="10515600" cy="800100"/>
          </a:xfrm>
          <a:prstGeom prst="rect">
            <a:avLst/>
          </a:prstGeom>
        </p:spPr>
        <p:txBody>
          <a:bodyPr spcFirstLastPara="1" lIns="91425" tIns="45700" rIns="91425" bIns="4570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Importancia de las definiciones de caso</a:t>
            </a:r>
          </a:p>
        </p:txBody>
      </p:sp>
    </p:spTree>
    <p:extLst>
      <p:ext uri="{BB962C8B-B14F-4D97-AF65-F5344CB8AC3E}">
        <p14:creationId xmlns:p14="http://schemas.microsoft.com/office/powerpoint/2010/main" val="23994186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DA1B9C-D3AC-9717-BFC5-355CCA29E134}"/>
              </a:ext>
            </a:extLst>
          </p:cNvPr>
          <p:cNvSpPr>
            <a:spLocks noGrp="1"/>
          </p:cNvSpPr>
          <p:nvPr>
            <p:ph sz="half" idx="2"/>
          </p:nvPr>
        </p:nvSpPr>
        <p:spPr/>
        <p:txBody>
          <a:bodyPr anchor="t"/>
          <a:lstStyle/>
          <a:p>
            <a:pPr marL="0" indent="0">
              <a:spcBef>
                <a:spcPts val="0"/>
              </a:spcBef>
              <a:buSzPts val="2800"/>
              <a:buFont typeface="Arial" panose="020B0604020202020204" pitchFamily="34" charset="0"/>
              <a:buNone/>
            </a:pPr>
            <a:r>
              <a:rPr lang="es-ES" dirty="0"/>
              <a:t>Por su cuenta:</a:t>
            </a:r>
          </a:p>
          <a:p>
            <a:pPr marL="514350" indent="-514350">
              <a:spcBef>
                <a:spcPts val="600"/>
              </a:spcBef>
              <a:buSzPts val="2800"/>
              <a:buFont typeface="Libre Franklin Medium"/>
              <a:buAutoNum type="arabicPeriod"/>
            </a:pPr>
            <a:r>
              <a:rPr lang="es-ES" dirty="0"/>
              <a:t>Revisar los registros del centro de salud</a:t>
            </a:r>
          </a:p>
          <a:p>
            <a:pPr marL="514350" indent="-514350">
              <a:spcBef>
                <a:spcPts val="600"/>
              </a:spcBef>
              <a:buSzPts val="2800"/>
              <a:buFont typeface="Libre Franklin Medium"/>
              <a:buAutoNum type="arabicPeriod"/>
            </a:pPr>
            <a:r>
              <a:rPr lang="es-ES" dirty="0"/>
              <a:t>Etiquetar la fila superior de la tabla con los elementos que crea que deberían incluirse en una lista de casos</a:t>
            </a:r>
          </a:p>
          <a:p>
            <a:pPr marL="514350" indent="-514350">
              <a:spcBef>
                <a:spcPts val="600"/>
              </a:spcBef>
              <a:buSzPts val="2800"/>
              <a:buFont typeface="Libre Franklin Medium"/>
              <a:buAutoNum type="arabicPeriod"/>
            </a:pPr>
            <a:r>
              <a:rPr lang="es-ES" dirty="0"/>
              <a:t>Crear una lista de casos para registrar eventos de malaria, neumonía o ántrax</a:t>
            </a:r>
          </a:p>
        </p:txBody>
      </p:sp>
      <p:sp>
        <p:nvSpPr>
          <p:cNvPr id="6" name="Title 2">
            <a:extLst>
              <a:ext uri="{FF2B5EF4-FFF2-40B4-BE49-F238E27FC236}">
                <a16:creationId xmlns:a16="http://schemas.microsoft.com/office/drawing/2014/main" id="{3B80D36D-E2E8-28FA-CDE3-39F5B48E9D62}"/>
              </a:ext>
            </a:extLst>
          </p:cNvPr>
          <p:cNvSpPr>
            <a:spLocks noGrp="1"/>
          </p:cNvSpPr>
          <p:nvPr>
            <p:ph type="title"/>
          </p:nvPr>
        </p:nvSpPr>
        <p:spPr/>
        <p:txBody>
          <a:bodyPr/>
          <a:lstStyle/>
          <a:p>
            <a:r>
              <a:rPr lang="es-ES" dirty="0"/>
              <a:t>Elaborar una lista de casos (2/3)</a:t>
            </a:r>
            <a:br>
              <a:rPr lang="es-ES" sz="4400" b="1" dirty="0">
                <a:latin typeface="+mj-lt"/>
              </a:rPr>
            </a:br>
            <a:endParaRPr lang="es-ES" dirty="0"/>
          </a:p>
        </p:txBody>
      </p:sp>
    </p:spTree>
    <p:extLst>
      <p:ext uri="{BB962C8B-B14F-4D97-AF65-F5344CB8AC3E}">
        <p14:creationId xmlns:p14="http://schemas.microsoft.com/office/powerpoint/2010/main" val="3100011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CA2FDA-B078-9CAA-4808-9A6E0A2D11B4}"/>
              </a:ext>
            </a:extLst>
          </p:cNvPr>
          <p:cNvSpPr>
            <a:spLocks noGrp="1"/>
          </p:cNvSpPr>
          <p:nvPr>
            <p:ph sz="half" idx="2"/>
          </p:nvPr>
        </p:nvSpPr>
        <p:spPr/>
        <p:txBody>
          <a:bodyPr/>
          <a:lstStyle/>
          <a:p>
            <a:pPr marL="0" indent="0">
              <a:spcBef>
                <a:spcPts val="0"/>
              </a:spcBef>
              <a:spcAft>
                <a:spcPts val="0"/>
              </a:spcAft>
              <a:buSzPts val="2400"/>
              <a:buFont typeface="Arial" panose="020B0604020202020204" pitchFamily="34" charset="0"/>
              <a:buNone/>
            </a:pPr>
            <a:r>
              <a:rPr lang="es-ES" b="1" dirty="0"/>
              <a:t>Preguntas:</a:t>
            </a:r>
            <a:endParaRPr lang="es-ES" dirty="0"/>
          </a:p>
          <a:p>
            <a:pPr>
              <a:spcBef>
                <a:spcPts val="600"/>
              </a:spcBef>
              <a:spcAft>
                <a:spcPts val="0"/>
              </a:spcAft>
              <a:buSzPct val="100000"/>
            </a:pPr>
            <a:r>
              <a:rPr lang="es-ES" dirty="0"/>
              <a:t>¿Qué elementos de datos eligió?                                 </a:t>
            </a:r>
          </a:p>
          <a:p>
            <a:pPr>
              <a:spcBef>
                <a:spcPts val="600"/>
              </a:spcBef>
              <a:spcAft>
                <a:spcPts val="0"/>
              </a:spcAft>
              <a:buSzPct val="100000"/>
            </a:pPr>
            <a:r>
              <a:rPr lang="es-ES" dirty="0"/>
              <a:t>¿Cómo se decidió o por qué las eligió?</a:t>
            </a:r>
          </a:p>
          <a:p>
            <a:pPr>
              <a:spcBef>
                <a:spcPts val="600"/>
              </a:spcBef>
              <a:spcAft>
                <a:spcPts val="0"/>
              </a:spcAft>
              <a:buSzPts val="2400"/>
            </a:pPr>
            <a:r>
              <a:rPr lang="es-ES" dirty="0"/>
              <a:t>¿Cuántos casos hay en sus listas de casos?</a:t>
            </a:r>
            <a:endParaRPr lang="es-ES" b="1" dirty="0"/>
          </a:p>
          <a:p>
            <a:endParaRPr lang="es-ES" dirty="0"/>
          </a:p>
        </p:txBody>
      </p:sp>
      <p:sp>
        <p:nvSpPr>
          <p:cNvPr id="2" name="Title 1">
            <a:extLst>
              <a:ext uri="{FF2B5EF4-FFF2-40B4-BE49-F238E27FC236}">
                <a16:creationId xmlns:a16="http://schemas.microsoft.com/office/drawing/2014/main" id="{C0294878-929D-1F6E-0AF0-239BD9454CEB}"/>
              </a:ext>
            </a:extLst>
          </p:cNvPr>
          <p:cNvSpPr>
            <a:spLocks noGrp="1"/>
          </p:cNvSpPr>
          <p:nvPr>
            <p:ph type="title"/>
          </p:nvPr>
        </p:nvSpPr>
        <p:spPr/>
        <p:txBody>
          <a:bodyPr/>
          <a:lstStyle/>
          <a:p>
            <a:r>
              <a:rPr lang="es-ES" dirty="0"/>
              <a:t>Elaborar una lista de casos (3/3)</a:t>
            </a:r>
          </a:p>
        </p:txBody>
      </p:sp>
      <p:sp>
        <p:nvSpPr>
          <p:cNvPr id="8" name="TextBox 7">
            <a:extLst>
              <a:ext uri="{FF2B5EF4-FFF2-40B4-BE49-F238E27FC236}">
                <a16:creationId xmlns:a16="http://schemas.microsoft.com/office/drawing/2014/main" id="{8B56FA87-2CF0-6173-256F-E8910D7E24DF}"/>
              </a:ext>
            </a:extLst>
          </p:cNvPr>
          <p:cNvSpPr txBox="1"/>
          <p:nvPr/>
        </p:nvSpPr>
        <p:spPr>
          <a:xfrm>
            <a:off x="950611" y="3668504"/>
            <a:ext cx="1864058" cy="2477601"/>
          </a:xfrm>
          <a:prstGeom prst="rect">
            <a:avLst/>
          </a:prstGeom>
          <a:noFill/>
        </p:spPr>
        <p:txBody>
          <a:bodyPr wrap="square">
            <a:spAutoFit/>
          </a:bodyPr>
          <a:lstStyle/>
          <a:p>
            <a:pPr marL="0" indent="0" algn="r">
              <a:spcBef>
                <a:spcPts val="600"/>
              </a:spcBef>
              <a:buSzPts val="2800"/>
              <a:buFont typeface="Arial" panose="020B0604020202020204" pitchFamily="34" charset="0"/>
              <a:buNone/>
            </a:pPr>
            <a:r>
              <a:rPr lang="es-ES" sz="2400" dirty="0"/>
              <a:t>Malaria</a:t>
            </a:r>
          </a:p>
          <a:p>
            <a:pPr marL="0" indent="0" algn="r">
              <a:spcBef>
                <a:spcPts val="600"/>
              </a:spcBef>
              <a:buSzPts val="2800"/>
              <a:buFont typeface="Arial" panose="020B0604020202020204" pitchFamily="34" charset="0"/>
              <a:buNone/>
            </a:pPr>
            <a:endParaRPr lang="es-ES" sz="2400" dirty="0"/>
          </a:p>
          <a:p>
            <a:pPr marL="0" indent="0" algn="r">
              <a:spcBef>
                <a:spcPts val="1200"/>
              </a:spcBef>
              <a:buSzPts val="2800"/>
              <a:buFont typeface="Arial" panose="020B0604020202020204" pitchFamily="34" charset="0"/>
              <a:buNone/>
            </a:pPr>
            <a:r>
              <a:rPr lang="es-ES" sz="2400" dirty="0"/>
              <a:t>Neumonía</a:t>
            </a:r>
          </a:p>
          <a:p>
            <a:pPr marL="0" indent="0" algn="r">
              <a:spcBef>
                <a:spcPts val="1200"/>
              </a:spcBef>
              <a:buSzPts val="2800"/>
              <a:buFont typeface="Arial" panose="020B0604020202020204" pitchFamily="34" charset="0"/>
              <a:buNone/>
            </a:pPr>
            <a:endParaRPr lang="es-ES" sz="2400" dirty="0"/>
          </a:p>
          <a:p>
            <a:pPr marL="0" indent="0" algn="r">
              <a:spcBef>
                <a:spcPts val="1200"/>
              </a:spcBef>
              <a:buSzPts val="2800"/>
              <a:buFont typeface="Arial" panose="020B0604020202020204" pitchFamily="34" charset="0"/>
              <a:buNone/>
            </a:pPr>
            <a:r>
              <a:rPr lang="es-ES" sz="2400" dirty="0"/>
              <a:t>Ántrax</a:t>
            </a:r>
          </a:p>
        </p:txBody>
      </p:sp>
      <p:graphicFrame>
        <p:nvGraphicFramePr>
          <p:cNvPr id="12" name="Table 12">
            <a:extLst>
              <a:ext uri="{FF2B5EF4-FFF2-40B4-BE49-F238E27FC236}">
                <a16:creationId xmlns:a16="http://schemas.microsoft.com/office/drawing/2014/main" id="{5ED3E090-B593-D3A2-F4C2-2E673D8FB444}"/>
              </a:ext>
            </a:extLst>
          </p:cNvPr>
          <p:cNvGraphicFramePr>
            <a:graphicFrameLocks noGrp="1"/>
          </p:cNvGraphicFramePr>
          <p:nvPr>
            <p:extLst>
              <p:ext uri="{D42A27DB-BD31-4B8C-83A1-F6EECF244321}">
                <p14:modId xmlns:p14="http://schemas.microsoft.com/office/powerpoint/2010/main" val="2244680972"/>
              </p:ext>
            </p:extLst>
          </p:nvPr>
        </p:nvGraphicFramePr>
        <p:xfrm>
          <a:off x="2943321" y="3543325"/>
          <a:ext cx="7647094" cy="396240"/>
        </p:xfrm>
        <a:graphic>
          <a:graphicData uri="http://schemas.openxmlformats.org/drawingml/2006/table">
            <a:tbl>
              <a:tblPr/>
              <a:tblGrid>
                <a:gridCol w="1005840">
                  <a:extLst>
                    <a:ext uri="{9D8B030D-6E8A-4147-A177-3AD203B41FA5}">
                      <a16:colId xmlns:a16="http://schemas.microsoft.com/office/drawing/2014/main" val="1914368583"/>
                    </a:ext>
                  </a:extLst>
                </a:gridCol>
                <a:gridCol w="2103120">
                  <a:extLst>
                    <a:ext uri="{9D8B030D-6E8A-4147-A177-3AD203B41FA5}">
                      <a16:colId xmlns:a16="http://schemas.microsoft.com/office/drawing/2014/main" val="774727761"/>
                    </a:ext>
                  </a:extLst>
                </a:gridCol>
                <a:gridCol w="1185098">
                  <a:extLst>
                    <a:ext uri="{9D8B030D-6E8A-4147-A177-3AD203B41FA5}">
                      <a16:colId xmlns:a16="http://schemas.microsoft.com/office/drawing/2014/main" val="3944403985"/>
                    </a:ext>
                  </a:extLst>
                </a:gridCol>
                <a:gridCol w="1595336">
                  <a:extLst>
                    <a:ext uri="{9D8B030D-6E8A-4147-A177-3AD203B41FA5}">
                      <a16:colId xmlns:a16="http://schemas.microsoft.com/office/drawing/2014/main" val="45483191"/>
                    </a:ext>
                  </a:extLst>
                </a:gridCol>
                <a:gridCol w="843300">
                  <a:extLst>
                    <a:ext uri="{9D8B030D-6E8A-4147-A177-3AD203B41FA5}">
                      <a16:colId xmlns:a16="http://schemas.microsoft.com/office/drawing/2014/main" val="145677867"/>
                    </a:ext>
                  </a:extLst>
                </a:gridCol>
                <a:gridCol w="914400">
                  <a:extLst>
                    <a:ext uri="{9D8B030D-6E8A-4147-A177-3AD203B41FA5}">
                      <a16:colId xmlns:a16="http://schemas.microsoft.com/office/drawing/2014/main" val="1825769159"/>
                    </a:ext>
                  </a:extLst>
                </a:gridCol>
              </a:tblGrid>
              <a:tr h="370840">
                <a:tc>
                  <a:txBody>
                    <a:bodyPr/>
                    <a:lstStyle/>
                    <a:p>
                      <a:pPr algn="ctr"/>
                      <a:r>
                        <a:rPr lang="en-US" sz="2000" b="1"/>
                        <a:t>Nº ID</a:t>
                      </a:r>
                    </a:p>
                  </a:txBody>
                  <a:tcPr>
                    <a:solidFill>
                      <a:schemeClr val="bg2"/>
                    </a:solidFill>
                  </a:tcPr>
                </a:tc>
                <a:tc>
                  <a:txBody>
                    <a:bodyPr/>
                    <a:lstStyle/>
                    <a:p>
                      <a:pPr algn="ctr"/>
                      <a:r>
                        <a:rPr lang="en-US" sz="2000" b="1" dirty="0"/>
                        <a:t>Fecha de visita</a:t>
                      </a:r>
                    </a:p>
                  </a:txBody>
                  <a:tcPr>
                    <a:solidFill>
                      <a:schemeClr val="bg2"/>
                    </a:solidFill>
                  </a:tcPr>
                </a:tc>
                <a:tc>
                  <a:txBody>
                    <a:bodyPr/>
                    <a:lstStyle/>
                    <a:p>
                      <a:pPr algn="ctr"/>
                      <a:r>
                        <a:rPr lang="en-US" sz="2000" b="1"/>
                        <a:t>Nombre</a:t>
                      </a:r>
                    </a:p>
                  </a:txBody>
                  <a:tcPr>
                    <a:solidFill>
                      <a:schemeClr val="bg2"/>
                    </a:solidFill>
                  </a:tcPr>
                </a:tc>
                <a:tc>
                  <a:txBody>
                    <a:bodyPr/>
                    <a:lstStyle/>
                    <a:p>
                      <a:pPr algn="ctr"/>
                      <a:r>
                        <a:rPr lang="en-US" sz="2000" b="1" dirty="0"/>
                        <a:t>Comunidad</a:t>
                      </a:r>
                    </a:p>
                  </a:txBody>
                  <a:tcPr>
                    <a:solidFill>
                      <a:schemeClr val="bg2"/>
                    </a:solidFill>
                  </a:tcPr>
                </a:tc>
                <a:tc>
                  <a:txBody>
                    <a:bodyPr/>
                    <a:lstStyle/>
                    <a:p>
                      <a:pPr algn="ctr"/>
                      <a:r>
                        <a:rPr lang="en-US" sz="2000" b="1"/>
                        <a:t>Sexo</a:t>
                      </a:r>
                    </a:p>
                  </a:txBody>
                  <a:tcPr>
                    <a:solidFill>
                      <a:schemeClr val="bg2"/>
                    </a:solidFill>
                  </a:tcPr>
                </a:tc>
                <a:tc>
                  <a:txBody>
                    <a:bodyPr/>
                    <a:lstStyle/>
                    <a:p>
                      <a:pPr algn="ctr"/>
                      <a:r>
                        <a:rPr lang="en-US" sz="2000" b="1" dirty="0"/>
                        <a:t>Edad</a:t>
                      </a:r>
                    </a:p>
                  </a:txBody>
                  <a:tcPr>
                    <a:solidFill>
                      <a:schemeClr val="bg2"/>
                    </a:solidFill>
                  </a:tcPr>
                </a:tc>
                <a:extLst>
                  <a:ext uri="{0D108BD9-81ED-4DB2-BD59-A6C34878D82A}">
                    <a16:rowId xmlns:a16="http://schemas.microsoft.com/office/drawing/2014/main" val="453008267"/>
                  </a:ext>
                </a:extLst>
              </a:tr>
            </a:tbl>
          </a:graphicData>
        </a:graphic>
      </p:graphicFrame>
      <p:graphicFrame>
        <p:nvGraphicFramePr>
          <p:cNvPr id="13" name="Table 12">
            <a:extLst>
              <a:ext uri="{FF2B5EF4-FFF2-40B4-BE49-F238E27FC236}">
                <a16:creationId xmlns:a16="http://schemas.microsoft.com/office/drawing/2014/main" id="{C003D426-692C-D049-B0B5-4E7415C37054}"/>
              </a:ext>
            </a:extLst>
          </p:cNvPr>
          <p:cNvGraphicFramePr>
            <a:graphicFrameLocks noGrp="1"/>
          </p:cNvGraphicFramePr>
          <p:nvPr>
            <p:extLst>
              <p:ext uri="{D42A27DB-BD31-4B8C-83A1-F6EECF244321}">
                <p14:modId xmlns:p14="http://schemas.microsoft.com/office/powerpoint/2010/main" val="2205758716"/>
              </p:ext>
            </p:extLst>
          </p:nvPr>
        </p:nvGraphicFramePr>
        <p:xfrm>
          <a:off x="2943321" y="4556784"/>
          <a:ext cx="7647094" cy="396240"/>
        </p:xfrm>
        <a:graphic>
          <a:graphicData uri="http://schemas.openxmlformats.org/drawingml/2006/table">
            <a:tbl>
              <a:tblPr/>
              <a:tblGrid>
                <a:gridCol w="1005840">
                  <a:extLst>
                    <a:ext uri="{9D8B030D-6E8A-4147-A177-3AD203B41FA5}">
                      <a16:colId xmlns:a16="http://schemas.microsoft.com/office/drawing/2014/main" val="1914368583"/>
                    </a:ext>
                  </a:extLst>
                </a:gridCol>
                <a:gridCol w="2103120">
                  <a:extLst>
                    <a:ext uri="{9D8B030D-6E8A-4147-A177-3AD203B41FA5}">
                      <a16:colId xmlns:a16="http://schemas.microsoft.com/office/drawing/2014/main" val="774727761"/>
                    </a:ext>
                  </a:extLst>
                </a:gridCol>
                <a:gridCol w="1165642">
                  <a:extLst>
                    <a:ext uri="{9D8B030D-6E8A-4147-A177-3AD203B41FA5}">
                      <a16:colId xmlns:a16="http://schemas.microsoft.com/office/drawing/2014/main" val="3944403985"/>
                    </a:ext>
                  </a:extLst>
                </a:gridCol>
                <a:gridCol w="1614792">
                  <a:extLst>
                    <a:ext uri="{9D8B030D-6E8A-4147-A177-3AD203B41FA5}">
                      <a16:colId xmlns:a16="http://schemas.microsoft.com/office/drawing/2014/main" val="45483191"/>
                    </a:ext>
                  </a:extLst>
                </a:gridCol>
                <a:gridCol w="843300">
                  <a:extLst>
                    <a:ext uri="{9D8B030D-6E8A-4147-A177-3AD203B41FA5}">
                      <a16:colId xmlns:a16="http://schemas.microsoft.com/office/drawing/2014/main" val="145677867"/>
                    </a:ext>
                  </a:extLst>
                </a:gridCol>
                <a:gridCol w="914400">
                  <a:extLst>
                    <a:ext uri="{9D8B030D-6E8A-4147-A177-3AD203B41FA5}">
                      <a16:colId xmlns:a16="http://schemas.microsoft.com/office/drawing/2014/main" val="1825769159"/>
                    </a:ext>
                  </a:extLst>
                </a:gridCol>
              </a:tblGrid>
              <a:tr h="370840">
                <a:tc>
                  <a:txBody>
                    <a:bodyPr/>
                    <a:lstStyle/>
                    <a:p>
                      <a:pPr algn="ctr"/>
                      <a:r>
                        <a:rPr lang="en-US" sz="2000" b="1"/>
                        <a:t>Nº ID</a:t>
                      </a:r>
                    </a:p>
                  </a:txBody>
                  <a:tcPr>
                    <a:solidFill>
                      <a:schemeClr val="bg2"/>
                    </a:solidFill>
                  </a:tcPr>
                </a:tc>
                <a:tc>
                  <a:txBody>
                    <a:bodyPr/>
                    <a:lstStyle/>
                    <a:p>
                      <a:pPr algn="ctr"/>
                      <a:r>
                        <a:rPr lang="en-US" sz="2000" b="1" dirty="0"/>
                        <a:t>Fecha de visita</a:t>
                      </a:r>
                    </a:p>
                  </a:txBody>
                  <a:tcPr>
                    <a:solidFill>
                      <a:schemeClr val="bg2"/>
                    </a:solidFill>
                  </a:tcPr>
                </a:tc>
                <a:tc>
                  <a:txBody>
                    <a:bodyPr/>
                    <a:lstStyle/>
                    <a:p>
                      <a:pPr algn="ctr"/>
                      <a:r>
                        <a:rPr lang="en-US" sz="2000" b="1"/>
                        <a:t>Nombre</a:t>
                      </a:r>
                    </a:p>
                  </a:txBody>
                  <a:tcPr>
                    <a:solidFill>
                      <a:schemeClr val="bg2"/>
                    </a:solidFill>
                  </a:tcPr>
                </a:tc>
                <a:tc>
                  <a:txBody>
                    <a:bodyPr/>
                    <a:lstStyle/>
                    <a:p>
                      <a:pPr algn="ctr"/>
                      <a:r>
                        <a:rPr lang="en-US" sz="2000" b="1" dirty="0"/>
                        <a:t>Comunidad</a:t>
                      </a:r>
                    </a:p>
                  </a:txBody>
                  <a:tcPr>
                    <a:solidFill>
                      <a:schemeClr val="bg2"/>
                    </a:solidFill>
                  </a:tcPr>
                </a:tc>
                <a:tc>
                  <a:txBody>
                    <a:bodyPr/>
                    <a:lstStyle/>
                    <a:p>
                      <a:pPr algn="ctr"/>
                      <a:r>
                        <a:rPr lang="en-US" sz="2000" b="1"/>
                        <a:t>Sexo</a:t>
                      </a:r>
                    </a:p>
                  </a:txBody>
                  <a:tcPr>
                    <a:solidFill>
                      <a:schemeClr val="bg2"/>
                    </a:solidFill>
                  </a:tcPr>
                </a:tc>
                <a:tc>
                  <a:txBody>
                    <a:bodyPr/>
                    <a:lstStyle/>
                    <a:p>
                      <a:pPr algn="ctr"/>
                      <a:r>
                        <a:rPr lang="en-US" sz="2000" b="1" dirty="0"/>
                        <a:t>Edad</a:t>
                      </a:r>
                    </a:p>
                  </a:txBody>
                  <a:tcPr>
                    <a:solidFill>
                      <a:schemeClr val="bg2"/>
                    </a:solidFill>
                  </a:tcPr>
                </a:tc>
                <a:extLst>
                  <a:ext uri="{0D108BD9-81ED-4DB2-BD59-A6C34878D82A}">
                    <a16:rowId xmlns:a16="http://schemas.microsoft.com/office/drawing/2014/main" val="453008267"/>
                  </a:ext>
                </a:extLst>
              </a:tr>
            </a:tbl>
          </a:graphicData>
        </a:graphic>
      </p:graphicFrame>
      <p:graphicFrame>
        <p:nvGraphicFramePr>
          <p:cNvPr id="14" name="Table 12">
            <a:extLst>
              <a:ext uri="{FF2B5EF4-FFF2-40B4-BE49-F238E27FC236}">
                <a16:creationId xmlns:a16="http://schemas.microsoft.com/office/drawing/2014/main" id="{992CC317-03EB-4A38-05C2-C2BF4ECBF5B5}"/>
              </a:ext>
            </a:extLst>
          </p:cNvPr>
          <p:cNvGraphicFramePr>
            <a:graphicFrameLocks noGrp="1"/>
          </p:cNvGraphicFramePr>
          <p:nvPr>
            <p:extLst>
              <p:ext uri="{D42A27DB-BD31-4B8C-83A1-F6EECF244321}">
                <p14:modId xmlns:p14="http://schemas.microsoft.com/office/powerpoint/2010/main" val="628561051"/>
              </p:ext>
            </p:extLst>
          </p:nvPr>
        </p:nvGraphicFramePr>
        <p:xfrm>
          <a:off x="2923866" y="5706430"/>
          <a:ext cx="7647094" cy="396240"/>
        </p:xfrm>
        <a:graphic>
          <a:graphicData uri="http://schemas.openxmlformats.org/drawingml/2006/table">
            <a:tbl>
              <a:tblPr/>
              <a:tblGrid>
                <a:gridCol w="1005840">
                  <a:extLst>
                    <a:ext uri="{9D8B030D-6E8A-4147-A177-3AD203B41FA5}">
                      <a16:colId xmlns:a16="http://schemas.microsoft.com/office/drawing/2014/main" val="1914368583"/>
                    </a:ext>
                  </a:extLst>
                </a:gridCol>
                <a:gridCol w="2103120">
                  <a:extLst>
                    <a:ext uri="{9D8B030D-6E8A-4147-A177-3AD203B41FA5}">
                      <a16:colId xmlns:a16="http://schemas.microsoft.com/office/drawing/2014/main" val="774727761"/>
                    </a:ext>
                  </a:extLst>
                </a:gridCol>
                <a:gridCol w="1249271">
                  <a:extLst>
                    <a:ext uri="{9D8B030D-6E8A-4147-A177-3AD203B41FA5}">
                      <a16:colId xmlns:a16="http://schemas.microsoft.com/office/drawing/2014/main" val="3944403985"/>
                    </a:ext>
                  </a:extLst>
                </a:gridCol>
                <a:gridCol w="873457">
                  <a:extLst>
                    <a:ext uri="{9D8B030D-6E8A-4147-A177-3AD203B41FA5}">
                      <a16:colId xmlns:a16="http://schemas.microsoft.com/office/drawing/2014/main" val="45483191"/>
                    </a:ext>
                  </a:extLst>
                </a:gridCol>
                <a:gridCol w="900752">
                  <a:extLst>
                    <a:ext uri="{9D8B030D-6E8A-4147-A177-3AD203B41FA5}">
                      <a16:colId xmlns:a16="http://schemas.microsoft.com/office/drawing/2014/main" val="145677867"/>
                    </a:ext>
                  </a:extLst>
                </a:gridCol>
                <a:gridCol w="1514654">
                  <a:extLst>
                    <a:ext uri="{9D8B030D-6E8A-4147-A177-3AD203B41FA5}">
                      <a16:colId xmlns:a16="http://schemas.microsoft.com/office/drawing/2014/main" val="1825769159"/>
                    </a:ext>
                  </a:extLst>
                </a:gridCol>
              </a:tblGrid>
              <a:tr h="370840">
                <a:tc>
                  <a:txBody>
                    <a:bodyPr/>
                    <a:lstStyle/>
                    <a:p>
                      <a:pPr algn="ctr"/>
                      <a:r>
                        <a:rPr lang="en-US" sz="2000" b="1"/>
                        <a:t>Nº ID</a:t>
                      </a:r>
                    </a:p>
                  </a:txBody>
                  <a:tcPr>
                    <a:solidFill>
                      <a:schemeClr val="bg2"/>
                    </a:solidFill>
                  </a:tcPr>
                </a:tc>
                <a:tc>
                  <a:txBody>
                    <a:bodyPr/>
                    <a:lstStyle/>
                    <a:p>
                      <a:pPr algn="ctr"/>
                      <a:r>
                        <a:rPr lang="en-US" sz="2000" b="1" dirty="0"/>
                        <a:t>Fecha de visita</a:t>
                      </a:r>
                    </a:p>
                  </a:txBody>
                  <a:tcPr>
                    <a:solidFill>
                      <a:schemeClr val="bg2"/>
                    </a:solidFill>
                  </a:tcPr>
                </a:tc>
                <a:tc>
                  <a:txBody>
                    <a:bodyPr/>
                    <a:lstStyle/>
                    <a:p>
                      <a:pPr algn="ctr"/>
                      <a:r>
                        <a:rPr lang="en-US" sz="2000" b="1"/>
                        <a:t>Especie</a:t>
                      </a:r>
                    </a:p>
                  </a:txBody>
                  <a:tcPr>
                    <a:solidFill>
                      <a:schemeClr val="bg2"/>
                    </a:solidFill>
                  </a:tcPr>
                </a:tc>
                <a:tc>
                  <a:txBody>
                    <a:bodyPr/>
                    <a:lstStyle/>
                    <a:p>
                      <a:pPr algn="ctr"/>
                      <a:r>
                        <a:rPr lang="en-US" sz="2000" b="1"/>
                        <a:t>Sexo</a:t>
                      </a:r>
                    </a:p>
                  </a:txBody>
                  <a:tcPr>
                    <a:solidFill>
                      <a:schemeClr val="bg2"/>
                    </a:solidFill>
                  </a:tcPr>
                </a:tc>
                <a:tc>
                  <a:txBody>
                    <a:bodyPr/>
                    <a:lstStyle/>
                    <a:p>
                      <a:pPr algn="ctr"/>
                      <a:r>
                        <a:rPr lang="en-US" sz="2000" b="1" dirty="0"/>
                        <a:t>Edad</a:t>
                      </a:r>
                    </a:p>
                  </a:txBody>
                  <a:tcPr>
                    <a:solidFill>
                      <a:schemeClr val="bg2"/>
                    </a:solidFill>
                  </a:tcPr>
                </a:tc>
                <a:tc>
                  <a:txBody>
                    <a:bodyPr/>
                    <a:lstStyle/>
                    <a:p>
                      <a:pPr algn="ctr"/>
                      <a:r>
                        <a:rPr lang="en-US" sz="2000" b="1" dirty="0"/>
                        <a:t>Síndrome</a:t>
                      </a:r>
                    </a:p>
                  </a:txBody>
                  <a:tcPr>
                    <a:solidFill>
                      <a:schemeClr val="bg2"/>
                    </a:solidFill>
                  </a:tcPr>
                </a:tc>
                <a:extLst>
                  <a:ext uri="{0D108BD9-81ED-4DB2-BD59-A6C34878D82A}">
                    <a16:rowId xmlns:a16="http://schemas.microsoft.com/office/drawing/2014/main" val="453008267"/>
                  </a:ext>
                </a:extLst>
              </a:tr>
            </a:tbl>
          </a:graphicData>
        </a:graphic>
      </p:graphicFrame>
    </p:spTree>
    <p:extLst>
      <p:ext uri="{BB962C8B-B14F-4D97-AF65-F5344CB8AC3E}">
        <p14:creationId xmlns:p14="http://schemas.microsoft.com/office/powerpoint/2010/main" val="738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B771CB-85C8-5AAB-C723-B6D9BEEE3DFF}"/>
              </a:ext>
            </a:extLst>
          </p:cNvPr>
          <p:cNvSpPr>
            <a:spLocks noGrp="1"/>
          </p:cNvSpPr>
          <p:nvPr>
            <p:ph sz="half" idx="2"/>
          </p:nvPr>
        </p:nvSpPr>
        <p:spPr/>
        <p:txBody>
          <a:bodyPr/>
          <a:lstStyle/>
          <a:p>
            <a:pPr lvl="0"/>
            <a:r>
              <a:rPr lang="es-ES" dirty="0"/>
              <a:t>Las</a:t>
            </a:r>
            <a:r>
              <a:rPr lang="es-GT" noProof="0" dirty="0"/>
              <a:t> listas de casos son herramientas prácticas y útiles para organizar los datos sobre los casos</a:t>
            </a:r>
          </a:p>
          <a:p>
            <a:pPr lvl="0"/>
            <a:r>
              <a:rPr lang="es-GT" dirty="0"/>
              <a:t>Las listas de </a:t>
            </a:r>
            <a:r>
              <a:rPr lang="es-GT" noProof="0" dirty="0"/>
              <a:t>casos</a:t>
            </a:r>
            <a:r>
              <a:rPr lang="es-GT" dirty="0"/>
              <a:t> pueden ser en papel o electrónicas</a:t>
            </a:r>
          </a:p>
          <a:p>
            <a:pPr lvl="0"/>
            <a:r>
              <a:rPr lang="es-GT" noProof="0" dirty="0"/>
              <a:t>Las listas de casos garantizan la comparación de datos colectados para cada caso</a:t>
            </a:r>
          </a:p>
          <a:p>
            <a:pPr lvl="0"/>
            <a:r>
              <a:rPr lang="es-GT" dirty="0"/>
              <a:t>Las listas de </a:t>
            </a:r>
            <a:r>
              <a:rPr lang="es-GT" noProof="0" dirty="0"/>
              <a:t>casos</a:t>
            </a:r>
            <a:r>
              <a:rPr lang="es-GT" dirty="0"/>
              <a:t> pueden adaptarse y utilizarse usando el enfoque de Una Sola Salud para</a:t>
            </a:r>
            <a:r>
              <a:rPr lang="es-GT" noProof="0" dirty="0"/>
              <a:t>:</a:t>
            </a:r>
          </a:p>
          <a:p>
            <a:pPr lvl="1"/>
            <a:r>
              <a:rPr lang="es-GT" noProof="0" dirty="0"/>
              <a:t>Casos de animales o </a:t>
            </a:r>
            <a:r>
              <a:rPr lang="es-GT" dirty="0"/>
              <a:t>eventos</a:t>
            </a:r>
            <a:r>
              <a:rPr lang="es-GT" noProof="0" dirty="0"/>
              <a:t> ambientales</a:t>
            </a:r>
          </a:p>
          <a:p>
            <a:pPr lvl="1"/>
            <a:r>
              <a:rPr lang="es-GT" dirty="0"/>
              <a:t>Organización de los datos por exposiciones/indicadores</a:t>
            </a:r>
            <a:endParaRPr lang="es-GT" noProof="0" dirty="0"/>
          </a:p>
          <a:p>
            <a:pPr lvl="1"/>
            <a:endParaRPr lang="en-GB" dirty="0"/>
          </a:p>
          <a:p>
            <a:pPr lvl="0"/>
            <a:endParaRPr lang="en-GB" noProof="0" dirty="0"/>
          </a:p>
          <a:p>
            <a:endParaRPr lang="en-US" dirty="0"/>
          </a:p>
        </p:txBody>
      </p:sp>
      <p:sp>
        <p:nvSpPr>
          <p:cNvPr id="3" name="Title 2">
            <a:extLst>
              <a:ext uri="{FF2B5EF4-FFF2-40B4-BE49-F238E27FC236}">
                <a16:creationId xmlns:a16="http://schemas.microsoft.com/office/drawing/2014/main" id="{C4F8783B-CC70-8E59-1E9F-6F63B535589A}"/>
              </a:ext>
            </a:extLst>
          </p:cNvPr>
          <p:cNvSpPr>
            <a:spLocks noGrp="1"/>
          </p:cNvSpPr>
          <p:nvPr>
            <p:ph type="title"/>
          </p:nvPr>
        </p:nvSpPr>
        <p:spPr/>
        <p:txBody>
          <a:bodyPr/>
          <a:lstStyle/>
          <a:p>
            <a:r>
              <a:rPr lang="es-ES" dirty="0"/>
              <a:t>Resumen de la lista de casos</a:t>
            </a:r>
          </a:p>
        </p:txBody>
      </p:sp>
    </p:spTree>
    <p:extLst>
      <p:ext uri="{BB962C8B-B14F-4D97-AF65-F5344CB8AC3E}">
        <p14:creationId xmlns:p14="http://schemas.microsoft.com/office/powerpoint/2010/main" val="16353976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CA5890-67EB-14A0-414A-F5B8D5995519}"/>
              </a:ext>
            </a:extLst>
          </p:cNvPr>
          <p:cNvSpPr>
            <a:spLocks noGrp="1"/>
          </p:cNvSpPr>
          <p:nvPr>
            <p:ph sz="half" idx="2"/>
          </p:nvPr>
        </p:nvSpPr>
        <p:spPr>
          <a:xfrm>
            <a:off x="837112" y="1486382"/>
            <a:ext cx="10515600" cy="5293600"/>
          </a:xfrm>
        </p:spPr>
        <p:txBody>
          <a:bodyPr lIns="91440" tIns="45720" rIns="91440" bIns="45720" anchor="t"/>
          <a:lstStyle/>
          <a:p>
            <a:r>
              <a:rPr lang="es-ES" sz="2600" dirty="0"/>
              <a:t>Las definiciones de casos son un conjunto de criterios para clasificar a una persona o animal como portador de una determinada enfermedad, lesión u otra afección relacionada con la salud</a:t>
            </a:r>
          </a:p>
          <a:p>
            <a:r>
              <a:rPr lang="es-ES" sz="2600" dirty="0"/>
              <a:t>Los casos deben clasificarse para reflejar la certeza del diagnóstico</a:t>
            </a:r>
            <a:endParaRPr lang="es-ES" sz="2600" dirty="0">
              <a:cs typeface="Arial"/>
            </a:endParaRPr>
          </a:p>
          <a:p>
            <a:r>
              <a:rPr lang="es-ES" sz="2600" dirty="0"/>
              <a:t>Ninguna definición de caso es perfecta: algunos casos verdaderos no se registrarán, mientras que algunos no-casos se registrarán</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ES" sz="2600" b="0" i="0" u="none" strike="noStrike" kern="1200" cap="none" spc="0" normalizeH="0" baseline="0" noProof="0" dirty="0">
                <a:ln>
                  <a:noFill/>
                </a:ln>
                <a:solidFill>
                  <a:prstClr val="black"/>
                </a:solidFill>
                <a:effectLst/>
                <a:uLnTx/>
                <a:uFillTx/>
                <a:ea typeface="+mn-ea"/>
                <a:cs typeface="+mn-cs"/>
              </a:rPr>
              <a:t> Una lista de casos es una tabla utilizada para la vigilancia de la salud pública o la investigación epidemiológica</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ES" sz="2600" b="0" i="0" u="none" strike="noStrike" kern="1200" cap="none" spc="0" normalizeH="0" baseline="0" noProof="0" dirty="0">
                <a:ln>
                  <a:noFill/>
                </a:ln>
                <a:solidFill>
                  <a:prstClr val="black"/>
                </a:solidFill>
                <a:effectLst/>
                <a:uLnTx/>
                <a:uFillTx/>
                <a:ea typeface="+mn-ea"/>
                <a:cs typeface="+mn-cs"/>
              </a:rPr>
              <a:t>Listas de casos </a:t>
            </a:r>
            <a:r>
              <a:rPr lang="es-ES" sz="2600" dirty="0">
                <a:solidFill>
                  <a:prstClr val="black"/>
                </a:solidFill>
              </a:rPr>
              <a:t>incluyen</a:t>
            </a:r>
            <a:r>
              <a:rPr kumimoji="0" lang="es-ES" sz="2600" b="0" i="0" u="none" strike="noStrike" kern="1200" cap="none" spc="0" normalizeH="0" baseline="0" noProof="0" dirty="0">
                <a:ln>
                  <a:noFill/>
                </a:ln>
                <a:solidFill>
                  <a:prstClr val="black"/>
                </a:solidFill>
                <a:effectLst/>
                <a:uLnTx/>
                <a:uFillTx/>
                <a:ea typeface="+mn-ea"/>
                <a:cs typeface="+mn-cs"/>
              </a:rPr>
              <a:t> información sobre cada caso (persona </a:t>
            </a:r>
            <a:br>
              <a:rPr kumimoji="0" lang="es-ES" sz="2600" b="0" i="0" u="none" strike="noStrike" kern="1200" cap="none" spc="0" normalizeH="0" baseline="0" noProof="0" dirty="0">
                <a:ln>
                  <a:noFill/>
                </a:ln>
                <a:solidFill>
                  <a:prstClr val="black"/>
                </a:solidFill>
                <a:effectLst/>
                <a:uLnTx/>
                <a:uFillTx/>
                <a:ea typeface="+mn-ea"/>
                <a:cs typeface="+mn-cs"/>
              </a:rPr>
            </a:br>
            <a:r>
              <a:rPr kumimoji="0" lang="es-ES" sz="2600" b="0" i="0" u="none" strike="noStrike" kern="1200" cap="none" spc="0" normalizeH="0" baseline="0" noProof="0" dirty="0">
                <a:ln>
                  <a:noFill/>
                </a:ln>
                <a:solidFill>
                  <a:prstClr val="black"/>
                </a:solidFill>
                <a:effectLst/>
                <a:uLnTx/>
                <a:uFillTx/>
                <a:ea typeface="+mn-ea"/>
                <a:cs typeface="+mn-cs"/>
              </a:rPr>
              <a:t>o animal)</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ES" sz="2600" b="0" i="0" u="none" strike="noStrike" kern="1200" cap="none" spc="0" normalizeH="0" baseline="0" noProof="0" dirty="0">
                <a:ln>
                  <a:noFill/>
                </a:ln>
                <a:solidFill>
                  <a:prstClr val="black"/>
                </a:solidFill>
                <a:effectLst/>
                <a:uLnTx/>
                <a:uFillTx/>
                <a:ea typeface="+mn-ea"/>
                <a:cs typeface="+mn-cs"/>
              </a:rPr>
              <a:t>Organizados en filas o columnas </a:t>
            </a:r>
            <a:endParaRPr lang="es-ES" sz="2600" b="0" i="0" u="none" strike="noStrike" kern="1200" cap="none" spc="0" normalizeH="0" baseline="0" noProof="0" dirty="0">
              <a:ln>
                <a:noFill/>
              </a:ln>
              <a:solidFill>
                <a:prstClr val="black"/>
              </a:solidFill>
              <a:effectLst/>
              <a:uLnTx/>
              <a:uFillTx/>
              <a:cs typeface="Arial"/>
            </a:endParaRPr>
          </a:p>
          <a:p>
            <a:endParaRPr lang="es-ES" dirty="0"/>
          </a:p>
          <a:p>
            <a:endParaRPr lang="es-ES" dirty="0"/>
          </a:p>
          <a:p>
            <a:endParaRPr lang="es-ES" dirty="0"/>
          </a:p>
          <a:p>
            <a:endParaRPr lang="es-ES" dirty="0"/>
          </a:p>
          <a:p>
            <a:endParaRPr lang="es-ES" dirty="0"/>
          </a:p>
        </p:txBody>
      </p:sp>
      <p:sp>
        <p:nvSpPr>
          <p:cNvPr id="5" name="Title 4">
            <a:extLst>
              <a:ext uri="{FF2B5EF4-FFF2-40B4-BE49-F238E27FC236}">
                <a16:creationId xmlns:a16="http://schemas.microsoft.com/office/drawing/2014/main" id="{88510658-E66A-EA14-F20E-B1AB9553EBD0}"/>
              </a:ext>
            </a:extLst>
          </p:cNvPr>
          <p:cNvSpPr>
            <a:spLocks noGrp="1"/>
          </p:cNvSpPr>
          <p:nvPr>
            <p:ph type="title"/>
          </p:nvPr>
        </p:nvSpPr>
        <p:spPr/>
        <p:txBody>
          <a:bodyPr/>
          <a:lstStyle/>
          <a:p>
            <a:r>
              <a:rPr lang="es-ES" dirty="0"/>
              <a:t>Resumen de las definiciones de casos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1ABDF9-AE89-3214-F806-8CA08B287918}"/>
              </a:ext>
            </a:extLst>
          </p:cNvPr>
          <p:cNvSpPr>
            <a:spLocks noGrp="1"/>
          </p:cNvSpPr>
          <p:nvPr>
            <p:ph sz="half" idx="2"/>
          </p:nvPr>
        </p:nvSpPr>
        <p:spPr>
          <a:xfrm>
            <a:off x="838200" y="1520422"/>
            <a:ext cx="10515600" cy="4639309"/>
          </a:xfrm>
        </p:spPr>
        <p:txBody>
          <a:bodyPr lIns="91440" tIns="45720" rIns="91440" bIns="45720" anchor="t"/>
          <a:lstStyle/>
          <a:p>
            <a:pPr marL="228600" indent="-228600">
              <a:lnSpc>
                <a:spcPct val="90000"/>
              </a:lnSpc>
              <a:buFont typeface="Arial" panose="020B0604020202020204" pitchFamily="34" charset="0"/>
              <a:buChar char="•"/>
            </a:pPr>
            <a:r>
              <a:rPr lang="es-ES" b="0" dirty="0"/>
              <a:t>Describir una definición de caso</a:t>
            </a:r>
            <a:endParaRPr lang="es-ES" b="0" dirty="0">
              <a:cs typeface="Arial"/>
            </a:endParaRPr>
          </a:p>
          <a:p>
            <a:pPr marL="228600" indent="-228600">
              <a:lnSpc>
                <a:spcPct val="90000"/>
              </a:lnSpc>
              <a:buFont typeface="Arial" panose="020B0604020202020204" pitchFamily="34" charset="0"/>
              <a:buChar char="•"/>
            </a:pPr>
            <a:r>
              <a:rPr lang="es-ES" dirty="0"/>
              <a:t>Explicar</a:t>
            </a:r>
            <a:r>
              <a:rPr lang="es-ES" b="0" dirty="0"/>
              <a:t> por qué es importante utilizar una definición de caso consistente para la vigilancia</a:t>
            </a:r>
            <a:endParaRPr lang="es-ES" b="0" dirty="0">
              <a:cs typeface="Arial"/>
            </a:endParaRPr>
          </a:p>
          <a:p>
            <a:pPr marL="228600" indent="-228600">
              <a:lnSpc>
                <a:spcPct val="90000"/>
              </a:lnSpc>
              <a:buFont typeface="Arial" panose="020B0604020202020204" pitchFamily="34" charset="0"/>
              <a:buChar char="•"/>
            </a:pPr>
            <a:r>
              <a:rPr lang="es-ES" b="0" dirty="0"/>
              <a:t>Determinar si un paciente cumple una definición de caso</a:t>
            </a:r>
            <a:endParaRPr lang="es-ES" b="0" dirty="0">
              <a:cs typeface="Arial"/>
            </a:endParaRPr>
          </a:p>
          <a:p>
            <a:pPr marL="228600" indent="-228600">
              <a:lnSpc>
                <a:spcPct val="90000"/>
              </a:lnSpc>
              <a:buFont typeface="Arial" panose="020B0604020202020204" pitchFamily="34" charset="0"/>
              <a:buChar char="•"/>
            </a:pPr>
            <a:r>
              <a:rPr lang="es-ES" b="0" dirty="0"/>
              <a:t>Aplicar el enfoque Una Sola </a:t>
            </a:r>
            <a:r>
              <a:rPr lang="es-ES" dirty="0"/>
              <a:t>S</a:t>
            </a:r>
            <a:r>
              <a:rPr lang="es-ES" b="0" dirty="0"/>
              <a:t>alud a la definición de los casos</a:t>
            </a:r>
            <a:endParaRPr lang="es-ES" b="0" dirty="0">
              <a:cs typeface="Arial"/>
            </a:endParaRPr>
          </a:p>
          <a:p>
            <a:pPr marL="228600" indent="-228600">
              <a:lnSpc>
                <a:spcPct val="90000"/>
              </a:lnSpc>
              <a:buFont typeface="Arial" panose="020B0604020202020204" pitchFamily="34" charset="0"/>
              <a:buChar char="•"/>
            </a:pPr>
            <a:r>
              <a:rPr lang="es-ES" b="0" dirty="0"/>
              <a:t>Definir una lista de casos</a:t>
            </a:r>
            <a:endParaRPr lang="es-ES" b="0" dirty="0">
              <a:cs typeface="Arial"/>
            </a:endParaRPr>
          </a:p>
          <a:p>
            <a:pPr marL="228600" indent="-228600">
              <a:lnSpc>
                <a:spcPct val="90000"/>
              </a:lnSpc>
              <a:buFont typeface="Arial" panose="020B0604020202020204" pitchFamily="34" charset="0"/>
              <a:buChar char="•"/>
            </a:pPr>
            <a:r>
              <a:rPr lang="es-ES" b="0" dirty="0"/>
              <a:t>Ingresar datos en una lista de casos</a:t>
            </a:r>
            <a:endParaRPr lang="es-ES" b="0" dirty="0">
              <a:cs typeface="Arial"/>
            </a:endParaRPr>
          </a:p>
          <a:p>
            <a:endParaRPr lang="es-ES" dirty="0"/>
          </a:p>
        </p:txBody>
      </p:sp>
      <p:sp>
        <p:nvSpPr>
          <p:cNvPr id="3" name="Title 2">
            <a:extLst>
              <a:ext uri="{FF2B5EF4-FFF2-40B4-BE49-F238E27FC236}">
                <a16:creationId xmlns:a16="http://schemas.microsoft.com/office/drawing/2014/main" id="{3D7D39A6-E8E5-EEAC-0D53-B5B46DF81C31}"/>
              </a:ext>
            </a:extLst>
          </p:cNvPr>
          <p:cNvSpPr>
            <a:spLocks noGrp="1"/>
          </p:cNvSpPr>
          <p:nvPr>
            <p:ph type="title"/>
          </p:nvPr>
        </p:nvSpPr>
        <p:spPr/>
        <p:txBody>
          <a:bodyPr/>
          <a:lstStyle/>
          <a:p>
            <a:r>
              <a:rPr lang="es-ES" dirty="0"/>
              <a:t>Revisión de los objetivos</a:t>
            </a:r>
          </a:p>
        </p:txBody>
      </p:sp>
    </p:spTree>
    <p:extLst>
      <p:ext uri="{BB962C8B-B14F-4D97-AF65-F5344CB8AC3E}">
        <p14:creationId xmlns:p14="http://schemas.microsoft.com/office/powerpoint/2010/main" val="2259220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D2790C9-D7EE-DF83-D4DF-178A0FA15DEF}"/>
              </a:ext>
            </a:extLst>
          </p:cNvPr>
          <p:cNvSpPr>
            <a:spLocks noGrp="1"/>
          </p:cNvSpPr>
          <p:nvPr>
            <p:ph sz="half" idx="2"/>
          </p:nvPr>
        </p:nvSpPr>
        <p:spPr/>
        <p:txBody>
          <a:bodyPr anchor="ctr"/>
          <a:lstStyle/>
          <a:p>
            <a:pPr marL="0" indent="0" algn="ctr">
              <a:spcBef>
                <a:spcPts val="0"/>
              </a:spcBef>
              <a:spcAft>
                <a:spcPts val="0"/>
              </a:spcAft>
              <a:buNone/>
            </a:pPr>
            <a:r>
              <a:rPr lang="es-ES" dirty="0"/>
              <a:t>Las definiciones de caso sirven para unificar criterios </a:t>
            </a:r>
          </a:p>
          <a:p>
            <a:pPr marL="0" indent="0" algn="ctr">
              <a:spcBef>
                <a:spcPts val="0"/>
              </a:spcBef>
              <a:spcAft>
                <a:spcPts val="0"/>
              </a:spcAft>
              <a:buNone/>
            </a:pPr>
            <a:r>
              <a:rPr lang="es-ES" dirty="0"/>
              <a:t>para identificar casos</a:t>
            </a:r>
          </a:p>
          <a:p>
            <a:endParaRPr lang="es-ES" dirty="0"/>
          </a:p>
        </p:txBody>
      </p:sp>
      <p:sp>
        <p:nvSpPr>
          <p:cNvPr id="2" name="Google Shape;97;p3">
            <a:extLst>
              <a:ext uri="{FF2B5EF4-FFF2-40B4-BE49-F238E27FC236}">
                <a16:creationId xmlns:a16="http://schemas.microsoft.com/office/drawing/2014/main" id="{EE8C9799-5C21-EBBD-4D1A-87981B37EC0A}"/>
              </a:ext>
            </a:extLst>
          </p:cNvPr>
          <p:cNvSpPr txBox="1">
            <a:spLocks/>
          </p:cNvSpPr>
          <p:nvPr/>
        </p:nvSpPr>
        <p:spPr>
          <a:xfrm>
            <a:off x="838200" y="-14068"/>
            <a:ext cx="9825111" cy="1257300"/>
          </a:xfrm>
          <a:prstGeom prst="rect">
            <a:avLst/>
          </a:prstGeom>
          <a:solidFill>
            <a:srgbClr val="E7C2F6"/>
          </a:solidFill>
        </p:spPr>
        <p:txBody>
          <a:bodyPr spcFirstLastPara="1" lIns="91425" tIns="45700" rIns="91425" bIns="457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GT" dirty="0"/>
              <a:t>Importancia de las definiciones de </a:t>
            </a:r>
            <a:br>
              <a:rPr lang="es-GT" dirty="0"/>
            </a:br>
            <a:r>
              <a:rPr lang="es-GT" dirty="0"/>
              <a:t>caso: Respuesta</a:t>
            </a:r>
            <a:endParaRPr lang="es-ES" dirty="0"/>
          </a:p>
        </p:txBody>
      </p:sp>
    </p:spTree>
    <p:extLst>
      <p:ext uri="{BB962C8B-B14F-4D97-AF65-F5344CB8AC3E}">
        <p14:creationId xmlns:p14="http://schemas.microsoft.com/office/powerpoint/2010/main" val="926359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64D19C-8086-9BE0-291A-CFD5E835C590}"/>
              </a:ext>
            </a:extLst>
          </p:cNvPr>
          <p:cNvSpPr>
            <a:spLocks noGrp="1"/>
          </p:cNvSpPr>
          <p:nvPr>
            <p:ph sz="half" idx="2"/>
          </p:nvPr>
        </p:nvSpPr>
        <p:spPr>
          <a:xfrm>
            <a:off x="838200" y="1479550"/>
            <a:ext cx="6627126" cy="4638675"/>
          </a:xfrm>
        </p:spPr>
        <p:txBody>
          <a:bodyPr>
            <a:noAutofit/>
          </a:bodyPr>
          <a:lstStyle/>
          <a:p>
            <a:pPr marL="0" indent="0">
              <a:spcBef>
                <a:spcPts val="0"/>
              </a:spcBef>
              <a:spcAft>
                <a:spcPts val="0"/>
              </a:spcAft>
              <a:buNone/>
            </a:pPr>
            <a:r>
              <a:rPr lang="es-GT" dirty="0"/>
              <a:t>Conjunto de criterios utilizados para determinar si un caso (persona o animal) padece una determinada enfermedad, lesión, síndrome u otra afección relacionada con su salud</a:t>
            </a:r>
          </a:p>
          <a:p>
            <a:pPr marL="0" indent="0">
              <a:spcBef>
                <a:spcPts val="0"/>
              </a:spcBef>
              <a:spcAft>
                <a:spcPts val="0"/>
              </a:spcAft>
              <a:buNone/>
            </a:pPr>
            <a:endParaRPr lang="es-GT" dirty="0"/>
          </a:p>
          <a:p>
            <a:pPr marL="0" indent="0">
              <a:spcBef>
                <a:spcPts val="0"/>
              </a:spcBef>
              <a:spcAft>
                <a:spcPts val="0"/>
              </a:spcAft>
              <a:buNone/>
            </a:pPr>
            <a:r>
              <a:rPr lang="es-GT" dirty="0"/>
              <a:t>Aplicaciones</a:t>
            </a:r>
          </a:p>
          <a:p>
            <a:pPr lvl="1"/>
            <a:r>
              <a:rPr lang="es-GT" dirty="0"/>
              <a:t>Diagnóstico clínico</a:t>
            </a:r>
          </a:p>
          <a:p>
            <a:pPr lvl="1"/>
            <a:r>
              <a:rPr lang="es-GT" dirty="0"/>
              <a:t>Vigilancia</a:t>
            </a:r>
          </a:p>
          <a:p>
            <a:pPr lvl="1"/>
            <a:r>
              <a:rPr lang="es-GT" dirty="0"/>
              <a:t>Investigación de brotes</a:t>
            </a:r>
          </a:p>
          <a:p>
            <a:pPr lvl="1"/>
            <a:r>
              <a:rPr lang="es-GT" dirty="0"/>
              <a:t>Estudios analíticos</a:t>
            </a:r>
          </a:p>
          <a:p>
            <a:pPr marL="0" indent="0">
              <a:buNone/>
            </a:pPr>
            <a:endParaRPr lang="en-US" dirty="0"/>
          </a:p>
          <a:p>
            <a:pPr marL="0" indent="0">
              <a:buNone/>
            </a:pPr>
            <a:endParaRPr lang="en-US" dirty="0"/>
          </a:p>
        </p:txBody>
      </p:sp>
      <p:sp>
        <p:nvSpPr>
          <p:cNvPr id="97" name="Google Shape;97;p3"/>
          <p:cNvSpPr txBox="1">
            <a:spLocks noGrp="1"/>
          </p:cNvSpPr>
          <p:nvPr>
            <p:ph type="title"/>
          </p:nvPr>
        </p:nvSpPr>
        <p:spPr/>
        <p:txBody>
          <a:bodyPr spcFirstLastPara="1" lIns="91425" tIns="45700" rIns="91425" bIns="45700" anchor="t" anchorCtr="0">
            <a:normAutofit/>
          </a:bodyPr>
          <a:lstStyle/>
          <a:p>
            <a:r>
              <a:rPr lang="es-ES" dirty="0"/>
              <a:t>Definición del caso</a:t>
            </a:r>
          </a:p>
        </p:txBody>
      </p:sp>
      <p:pic>
        <p:nvPicPr>
          <p:cNvPr id="1028" name="Picture 4">
            <a:extLst>
              <a:ext uri="{FF2B5EF4-FFF2-40B4-BE49-F238E27FC236}">
                <a16:creationId xmlns:a16="http://schemas.microsoft.com/office/drawing/2014/main" id="{C5488C36-E1AD-AF7E-2D32-71137C90F74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224" r="20878" b="2"/>
          <a:stretch/>
        </p:blipFill>
        <p:spPr bwMode="auto">
          <a:xfrm>
            <a:off x="7560860" y="2023142"/>
            <a:ext cx="3792940" cy="3841933"/>
          </a:xfrm>
          <a:prstGeom prst="rect">
            <a:avLst/>
          </a:prstGeom>
          <a:solidFill>
            <a:srgbClr val="FFFFFF"/>
          </a:solidFill>
          <a:ln>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6" name="Title 5">
            <a:extLst>
              <a:ext uri="{FF2B5EF4-FFF2-40B4-BE49-F238E27FC236}">
                <a16:creationId xmlns:a16="http://schemas.microsoft.com/office/drawing/2014/main" id="{B59A8CEA-E747-6D50-53D9-7DE364C8A899}"/>
              </a:ext>
            </a:extLst>
          </p:cNvPr>
          <p:cNvSpPr>
            <a:spLocks noGrp="1"/>
          </p:cNvSpPr>
          <p:nvPr>
            <p:ph type="title"/>
          </p:nvPr>
        </p:nvSpPr>
        <p:spPr/>
        <p:txBody>
          <a:bodyPr/>
          <a:lstStyle/>
          <a:p>
            <a:r>
              <a:rPr lang="es-ES" dirty="0"/>
              <a:t>Ejemplo: Definición de caso de Cólera</a:t>
            </a:r>
          </a:p>
        </p:txBody>
      </p:sp>
      <p:sp>
        <p:nvSpPr>
          <p:cNvPr id="4" name="Text Placeholder 3">
            <a:extLst>
              <a:ext uri="{FF2B5EF4-FFF2-40B4-BE49-F238E27FC236}">
                <a16:creationId xmlns:a16="http://schemas.microsoft.com/office/drawing/2014/main" id="{49E5696A-EA29-024A-99A1-F79734BCE7BD}"/>
              </a:ext>
            </a:extLst>
          </p:cNvPr>
          <p:cNvSpPr>
            <a:spLocks noGrp="1"/>
          </p:cNvSpPr>
          <p:nvPr>
            <p:ph type="body" sz="quarter" idx="16"/>
          </p:nvPr>
        </p:nvSpPr>
        <p:spPr>
          <a:xfrm>
            <a:off x="1761684" y="6460453"/>
            <a:ext cx="7772400" cy="274320"/>
          </a:xfrm>
          <a:prstGeom prst="rect">
            <a:avLst/>
          </a:prstGeom>
        </p:spPr>
        <p:txBody>
          <a:bodyPr>
            <a:noAutofit/>
          </a:bodyPr>
          <a:lstStyle/>
          <a:p>
            <a:pPr marL="0" indent="0" algn="r">
              <a:buNone/>
            </a:pPr>
            <a:r>
              <a:rPr lang="en-US" sz="1200"/>
              <a:t>OMS. Normas de vigilancia recomendadas. Segunda edición (WHO/CDS/CSR/LSR/99.2). Ginebra 1999. p.34.</a:t>
            </a:r>
          </a:p>
          <a:p>
            <a:pPr marL="0" indent="0" algn="r">
              <a:buNone/>
            </a:pPr>
            <a:endParaRPr lang="en-US" sz="1200"/>
          </a:p>
        </p:txBody>
      </p:sp>
      <p:pic>
        <p:nvPicPr>
          <p:cNvPr id="3074" name="Picture 2" descr="Index Card Images – Browse 37,091 Stock Photos, Vectors, and Video | Adobe  Stock">
            <a:extLst>
              <a:ext uri="{FF2B5EF4-FFF2-40B4-BE49-F238E27FC236}">
                <a16:creationId xmlns:a16="http://schemas.microsoft.com/office/drawing/2014/main" id="{54C00099-09E3-AB2F-9191-C4E2CC6A096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592" t="7619" r="5101" b="9523"/>
          <a:stretch/>
        </p:blipFill>
        <p:spPr bwMode="auto">
          <a:xfrm>
            <a:off x="1698171" y="1764513"/>
            <a:ext cx="9458895" cy="434362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C391C7F-D772-23AB-3AA0-49DD687226A2}"/>
              </a:ext>
            </a:extLst>
          </p:cNvPr>
          <p:cNvSpPr/>
          <p:nvPr/>
        </p:nvSpPr>
        <p:spPr>
          <a:xfrm>
            <a:off x="1437310" y="1399904"/>
            <a:ext cx="9317380" cy="954107"/>
          </a:xfrm>
          <a:prstGeom prst="rect">
            <a:avLst/>
          </a:prstGeom>
          <a:noFill/>
        </p:spPr>
        <p:txBody>
          <a:bodyPr wrap="square" lIns="91440" tIns="45720" rIns="91440" bIns="45720">
            <a:spAutoFit/>
          </a:bodyPr>
          <a:lstStyle/>
          <a:p>
            <a:pPr algn="ctr"/>
            <a:r>
              <a:rPr lang="es-ES" sz="2800" b="0" cap="none" spc="0" dirty="0">
                <a:ln w="0"/>
                <a:solidFill>
                  <a:schemeClr val="tx1"/>
                </a:solidFill>
              </a:rPr>
              <a:t>En una zona donde no se conoce la presencia de </a:t>
            </a:r>
            <a:br>
              <a:rPr lang="es-ES" sz="2800" b="0" cap="none" spc="0" dirty="0">
                <a:ln w="0"/>
                <a:solidFill>
                  <a:schemeClr val="tx1"/>
                </a:solidFill>
              </a:rPr>
            </a:br>
            <a:r>
              <a:rPr lang="es-ES" sz="2800" b="0" cap="none" spc="0" dirty="0">
                <a:ln w="0"/>
                <a:solidFill>
                  <a:schemeClr val="tx1"/>
                </a:solidFill>
              </a:rPr>
              <a:t>la enfermedad: </a:t>
            </a:r>
          </a:p>
        </p:txBody>
      </p:sp>
      <p:sp>
        <p:nvSpPr>
          <p:cNvPr id="9" name="TextBox 8">
            <a:extLst>
              <a:ext uri="{FF2B5EF4-FFF2-40B4-BE49-F238E27FC236}">
                <a16:creationId xmlns:a16="http://schemas.microsoft.com/office/drawing/2014/main" id="{E4271EDC-3773-A59D-AAD3-00AF15CC6A74}"/>
              </a:ext>
            </a:extLst>
          </p:cNvPr>
          <p:cNvSpPr txBox="1"/>
          <p:nvPr/>
        </p:nvSpPr>
        <p:spPr>
          <a:xfrm>
            <a:off x="1698171" y="2668935"/>
            <a:ext cx="8512628" cy="1261884"/>
          </a:xfrm>
          <a:prstGeom prst="rect">
            <a:avLst/>
          </a:prstGeom>
          <a:noFill/>
        </p:spPr>
        <p:txBody>
          <a:bodyPr wrap="square">
            <a:spAutoFit/>
          </a:bodyPr>
          <a:lstStyle/>
          <a:p>
            <a:r>
              <a:rPr lang="es-ES" sz="2800" b="1" dirty="0">
                <a:solidFill>
                  <a:srgbClr val="109648"/>
                </a:solidFill>
              </a:rPr>
              <a:t>Caso sospechoso</a:t>
            </a:r>
          </a:p>
          <a:p>
            <a:pPr marL="800100" lvl="1" indent="-342900">
              <a:buClr>
                <a:srgbClr val="109648"/>
              </a:buClr>
              <a:buFont typeface="Wingdings" panose="05000000000000000000" pitchFamily="2" charset="2"/>
              <a:buChar char="§"/>
            </a:pPr>
            <a:r>
              <a:rPr lang="es-ES" sz="2400" dirty="0"/>
              <a:t>Paciente ≥5 años de edad con deshidratación grave o muerte por diarrea acuosa aguda</a:t>
            </a:r>
          </a:p>
        </p:txBody>
      </p:sp>
      <p:sp>
        <p:nvSpPr>
          <p:cNvPr id="11" name="TextBox 10">
            <a:extLst>
              <a:ext uri="{FF2B5EF4-FFF2-40B4-BE49-F238E27FC236}">
                <a16:creationId xmlns:a16="http://schemas.microsoft.com/office/drawing/2014/main" id="{846EA92A-77FA-F29E-E211-865DE66FE32E}"/>
              </a:ext>
            </a:extLst>
          </p:cNvPr>
          <p:cNvSpPr txBox="1"/>
          <p:nvPr/>
        </p:nvSpPr>
        <p:spPr>
          <a:xfrm>
            <a:off x="1698171" y="4174079"/>
            <a:ext cx="8512628" cy="1261884"/>
          </a:xfrm>
          <a:prstGeom prst="rect">
            <a:avLst/>
          </a:prstGeom>
          <a:noFill/>
        </p:spPr>
        <p:txBody>
          <a:bodyPr wrap="square">
            <a:spAutoFit/>
          </a:bodyPr>
          <a:lstStyle/>
          <a:p>
            <a:r>
              <a:rPr lang="es-ES" sz="2800" b="1" dirty="0">
                <a:solidFill>
                  <a:srgbClr val="109648"/>
                </a:solidFill>
              </a:rPr>
              <a:t>Caso confirmado</a:t>
            </a:r>
          </a:p>
          <a:p>
            <a:pPr marL="800100" lvl="1" indent="-342900">
              <a:buClr>
                <a:srgbClr val="109648"/>
              </a:buClr>
              <a:buFont typeface="Wingdings" panose="05000000000000000000" pitchFamily="2" charset="2"/>
              <a:buChar char="§"/>
            </a:pPr>
            <a:r>
              <a:rPr lang="es-ES" sz="2400" i="1" dirty="0"/>
              <a:t>Vibrio cholerae </a:t>
            </a:r>
            <a:r>
              <a:rPr lang="es-ES" sz="2400" dirty="0"/>
              <a:t>O1 u O139 se aísla de cualquier paciente con diarrea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CCB49A-75AA-FDC2-6D53-4A0C3FE2C56F}"/>
              </a:ext>
            </a:extLst>
          </p:cNvPr>
          <p:cNvSpPr>
            <a:spLocks noGrp="1"/>
          </p:cNvSpPr>
          <p:nvPr>
            <p:ph type="title"/>
          </p:nvPr>
        </p:nvSpPr>
        <p:spPr/>
        <p:txBody>
          <a:bodyPr/>
          <a:lstStyle/>
          <a:p>
            <a:r>
              <a:rPr lang="es-ES" dirty="0"/>
              <a:t>Definición de caso en la vigilancia</a:t>
            </a:r>
          </a:p>
        </p:txBody>
      </p:sp>
      <p:sp>
        <p:nvSpPr>
          <p:cNvPr id="7" name="Content Placeholder 6">
            <a:extLst>
              <a:ext uri="{FF2B5EF4-FFF2-40B4-BE49-F238E27FC236}">
                <a16:creationId xmlns:a16="http://schemas.microsoft.com/office/drawing/2014/main" id="{D36C8FBA-7BBF-503C-BEF4-4376EFE60354}"/>
              </a:ext>
            </a:extLst>
          </p:cNvPr>
          <p:cNvSpPr>
            <a:spLocks noGrp="1"/>
          </p:cNvSpPr>
          <p:nvPr>
            <p:ph sz="half" idx="2"/>
          </p:nvPr>
        </p:nvSpPr>
        <p:spPr>
          <a:xfrm>
            <a:off x="838200" y="1479550"/>
            <a:ext cx="10515600" cy="2081797"/>
          </a:xfrm>
        </p:spPr>
        <p:txBody>
          <a:bodyPr anchor="ctr"/>
          <a:lstStyle/>
          <a:p>
            <a:pPr marL="0" indent="0" algn="ctr">
              <a:buNone/>
            </a:pPr>
            <a:r>
              <a:rPr lang="es-ES" dirty="0"/>
              <a:t>¿Para qué sirve la definición de un caso en la vigilancia?</a:t>
            </a:r>
          </a:p>
        </p:txBody>
      </p:sp>
      <p:grpSp>
        <p:nvGrpSpPr>
          <p:cNvPr id="16" name="Group 15">
            <a:extLst>
              <a:ext uri="{FF2B5EF4-FFF2-40B4-BE49-F238E27FC236}">
                <a16:creationId xmlns:a16="http://schemas.microsoft.com/office/drawing/2014/main" id="{30F7FBBC-62A2-F498-4369-85F8474FF26B}"/>
              </a:ext>
            </a:extLst>
          </p:cNvPr>
          <p:cNvGrpSpPr/>
          <p:nvPr/>
        </p:nvGrpSpPr>
        <p:grpSpPr>
          <a:xfrm>
            <a:off x="7910517" y="3550285"/>
            <a:ext cx="1939358" cy="1664079"/>
            <a:chOff x="7182473" y="4643217"/>
            <a:chExt cx="1223682" cy="1260128"/>
          </a:xfrm>
        </p:grpSpPr>
        <p:pic>
          <p:nvPicPr>
            <p:cNvPr id="10" name="Graphic 3" descr="Plant">
              <a:extLst>
                <a:ext uri="{FF2B5EF4-FFF2-40B4-BE49-F238E27FC236}">
                  <a16:creationId xmlns:a16="http://schemas.microsoft.com/office/drawing/2014/main" id="{7E974DF3-BB36-7493-20F7-D466CBE197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82473" y="4643217"/>
              <a:ext cx="1223682" cy="1223682"/>
            </a:xfrm>
            <a:prstGeom prst="rect">
              <a:avLst/>
            </a:prstGeom>
          </p:spPr>
        </p:pic>
        <p:pic>
          <p:nvPicPr>
            <p:cNvPr id="11" name="Graphic 10" descr="Covid-19 with solid fill">
              <a:extLst>
                <a:ext uri="{FF2B5EF4-FFF2-40B4-BE49-F238E27FC236}">
                  <a16:creationId xmlns:a16="http://schemas.microsoft.com/office/drawing/2014/main" id="{5F458091-B7DB-2BE7-00BE-7977E003871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17706" y="5414896"/>
              <a:ext cx="488449" cy="488449"/>
            </a:xfrm>
            <a:prstGeom prst="rect">
              <a:avLst/>
            </a:prstGeom>
          </p:spPr>
        </p:pic>
      </p:grpSp>
      <p:grpSp>
        <p:nvGrpSpPr>
          <p:cNvPr id="14" name="Group 13">
            <a:extLst>
              <a:ext uri="{FF2B5EF4-FFF2-40B4-BE49-F238E27FC236}">
                <a16:creationId xmlns:a16="http://schemas.microsoft.com/office/drawing/2014/main" id="{A68AF86E-839B-1180-25BD-357D2C09C97A}"/>
              </a:ext>
            </a:extLst>
          </p:cNvPr>
          <p:cNvGrpSpPr/>
          <p:nvPr/>
        </p:nvGrpSpPr>
        <p:grpSpPr>
          <a:xfrm>
            <a:off x="2190366" y="3561347"/>
            <a:ext cx="1866726" cy="1668379"/>
            <a:chOff x="3635717" y="4643217"/>
            <a:chExt cx="1313047" cy="1243374"/>
          </a:xfrm>
          <a:solidFill>
            <a:srgbClr val="C00000"/>
          </a:solidFill>
        </p:grpSpPr>
        <p:pic>
          <p:nvPicPr>
            <p:cNvPr id="8" name="Graphic 1" descr="Medical">
              <a:extLst>
                <a:ext uri="{FF2B5EF4-FFF2-40B4-BE49-F238E27FC236}">
                  <a16:creationId xmlns:a16="http://schemas.microsoft.com/office/drawing/2014/main" id="{94FFC7C4-0C6B-47F3-7EF7-64210890E7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35717" y="4643217"/>
              <a:ext cx="1223682" cy="1223682"/>
            </a:xfrm>
            <a:prstGeom prst="rect">
              <a:avLst/>
            </a:prstGeom>
          </p:spPr>
        </p:pic>
        <p:pic>
          <p:nvPicPr>
            <p:cNvPr id="12" name="Graphic 11" descr="Germ with solid fill">
              <a:extLst>
                <a:ext uri="{FF2B5EF4-FFF2-40B4-BE49-F238E27FC236}">
                  <a16:creationId xmlns:a16="http://schemas.microsoft.com/office/drawing/2014/main" id="{73D90D0C-0627-DA27-A2BA-A3230DD607E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460315" y="5398142"/>
              <a:ext cx="488449" cy="488449"/>
            </a:xfrm>
            <a:prstGeom prst="rect">
              <a:avLst/>
            </a:prstGeom>
          </p:spPr>
        </p:pic>
      </p:grpSp>
      <p:grpSp>
        <p:nvGrpSpPr>
          <p:cNvPr id="15" name="Group 14">
            <a:extLst>
              <a:ext uri="{FF2B5EF4-FFF2-40B4-BE49-F238E27FC236}">
                <a16:creationId xmlns:a16="http://schemas.microsoft.com/office/drawing/2014/main" id="{53F6F2D7-F220-8A46-12A0-71BFC72A0B4A}"/>
              </a:ext>
            </a:extLst>
          </p:cNvPr>
          <p:cNvGrpSpPr/>
          <p:nvPr/>
        </p:nvGrpSpPr>
        <p:grpSpPr>
          <a:xfrm>
            <a:off x="5222329" y="3587770"/>
            <a:ext cx="1739678" cy="1641956"/>
            <a:chOff x="5359667" y="4643217"/>
            <a:chExt cx="1223682" cy="1243374"/>
          </a:xfrm>
        </p:grpSpPr>
        <p:pic>
          <p:nvPicPr>
            <p:cNvPr id="9" name="Graphic 2" descr="Chicken">
              <a:extLst>
                <a:ext uri="{FF2B5EF4-FFF2-40B4-BE49-F238E27FC236}">
                  <a16:creationId xmlns:a16="http://schemas.microsoft.com/office/drawing/2014/main" id="{6644C6EC-5D4D-B2E6-533A-A7D1848BBA6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359667" y="4643217"/>
              <a:ext cx="1223682" cy="1223682"/>
            </a:xfrm>
            <a:prstGeom prst="rect">
              <a:avLst/>
            </a:prstGeom>
          </p:spPr>
        </p:pic>
        <p:pic>
          <p:nvPicPr>
            <p:cNvPr id="13" name="Graphic 12" descr="Germ with solid fill">
              <a:extLst>
                <a:ext uri="{FF2B5EF4-FFF2-40B4-BE49-F238E27FC236}">
                  <a16:creationId xmlns:a16="http://schemas.microsoft.com/office/drawing/2014/main" id="{0CABB645-7C98-80FA-8F83-31F8182A103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026845" y="5398142"/>
              <a:ext cx="488449" cy="488449"/>
            </a:xfrm>
            <a:prstGeom prst="rect">
              <a:avLst/>
            </a:prstGeom>
          </p:spPr>
        </p:pic>
      </p:grpSp>
    </p:spTree>
    <p:extLst>
      <p:ext uri="{BB962C8B-B14F-4D97-AF65-F5344CB8AC3E}">
        <p14:creationId xmlns:p14="http://schemas.microsoft.com/office/powerpoint/2010/main" val="969014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C7BFB8-2DD0-2E85-AFA5-1A03BBCFC3B1}"/>
              </a:ext>
            </a:extLst>
          </p:cNvPr>
          <p:cNvSpPr>
            <a:spLocks noGrp="1"/>
          </p:cNvSpPr>
          <p:nvPr>
            <p:ph type="title"/>
          </p:nvPr>
        </p:nvSpPr>
        <p:spPr>
          <a:xfrm>
            <a:off x="838200" y="-22860"/>
            <a:ext cx="9752215" cy="1247775"/>
          </a:xfrm>
        </p:spPr>
        <p:txBody>
          <a:bodyPr/>
          <a:lstStyle/>
          <a:p>
            <a:r>
              <a:rPr lang="es-ES" dirty="0"/>
              <a:t>Definición de caso en la </a:t>
            </a:r>
            <a:br>
              <a:rPr lang="es-ES" dirty="0"/>
            </a:br>
            <a:r>
              <a:rPr lang="es-ES" dirty="0"/>
              <a:t>vigilancia: Respuesta</a:t>
            </a:r>
          </a:p>
        </p:txBody>
      </p:sp>
      <p:sp>
        <p:nvSpPr>
          <p:cNvPr id="7" name="Content Placeholder 6">
            <a:extLst>
              <a:ext uri="{FF2B5EF4-FFF2-40B4-BE49-F238E27FC236}">
                <a16:creationId xmlns:a16="http://schemas.microsoft.com/office/drawing/2014/main" id="{570219E7-7C55-54AB-3147-2B52652DED68}"/>
              </a:ext>
            </a:extLst>
          </p:cNvPr>
          <p:cNvSpPr>
            <a:spLocks noGrp="1"/>
          </p:cNvSpPr>
          <p:nvPr>
            <p:ph sz="half" idx="2"/>
          </p:nvPr>
        </p:nvSpPr>
        <p:spPr/>
        <p:txBody>
          <a:bodyPr anchor="ctr"/>
          <a:lstStyle/>
          <a:p>
            <a:pPr marL="0" indent="0" algn="ctr">
              <a:buNone/>
            </a:pPr>
            <a:r>
              <a:rPr lang="en-GB" sz="2800"/>
              <a:t>Determinar si el caso (humano o animal) </a:t>
            </a:r>
          </a:p>
          <a:p>
            <a:pPr marL="0" indent="0" algn="ctr">
              <a:buNone/>
            </a:pPr>
            <a:r>
              <a:rPr lang="en-GB" sz="2800"/>
              <a:t>debe notificarse</a:t>
            </a:r>
          </a:p>
        </p:txBody>
      </p:sp>
    </p:spTree>
    <p:extLst>
      <p:ext uri="{BB962C8B-B14F-4D97-AF65-F5344CB8AC3E}">
        <p14:creationId xmlns:p14="http://schemas.microsoft.com/office/powerpoint/2010/main" val="4115452272"/>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003EEE7-04F2-45B9-8430-3892F422B855}">
  <ds:schemaRefs>
    <ds:schemaRef ds:uri="http://schemas.microsoft.com/office/2006/documentManagement/types"/>
    <ds:schemaRef ds:uri="http://www.w3.org/XML/1998/namespace"/>
    <ds:schemaRef ds:uri="cd03f174-a395-49eb-8ee9-8d943e22f40d"/>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52ff0146-47b4-4d51-8c1c-03266fcd63a2"/>
    <ds:schemaRef ds:uri="http://purl.org/dc/dcmitype/"/>
  </ds:schemaRefs>
</ds:datastoreItem>
</file>

<file path=customXml/itemProps2.xml><?xml version="1.0" encoding="utf-8"?>
<ds:datastoreItem xmlns:ds="http://schemas.openxmlformats.org/officeDocument/2006/customXml" ds:itemID="{FB423ACA-4776-459F-A8F0-23D74352FC65}">
  <ds:schemaRefs>
    <ds:schemaRef ds:uri="http://schemas.microsoft.com/sharepoint/v3/contenttype/forms"/>
  </ds:schemaRefs>
</ds:datastoreItem>
</file>

<file path=customXml/itemProps3.xml><?xml version="1.0" encoding="utf-8"?>
<ds:datastoreItem xmlns:ds="http://schemas.openxmlformats.org/officeDocument/2006/customXml" ds:itemID="{22F18FEE-1FD0-4294-A7EB-6DD1E4AD4E6B}"/>
</file>

<file path=docProps/app.xml><?xml version="1.0" encoding="utf-8"?>
<Properties xmlns="http://schemas.openxmlformats.org/officeDocument/2006/extended-properties" xmlns:vt="http://schemas.openxmlformats.org/officeDocument/2006/docPropsVTypes">
  <Template>Spanish_Template_12_6_2024</Template>
  <TotalTime>35652</TotalTime>
  <Words>8249</Words>
  <Application>Microsoft Office PowerPoint</Application>
  <PresentationFormat>Widescreen</PresentationFormat>
  <Paragraphs>1008</Paragraphs>
  <Slides>44</Slides>
  <Notes>44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44</vt:i4>
      </vt:variant>
    </vt:vector>
  </HeadingPairs>
  <TitlesOfParts>
    <vt:vector size="57" baseType="lpstr">
      <vt:lpstr>Arial</vt:lpstr>
      <vt:lpstr>Arial Bold</vt:lpstr>
      <vt:lpstr>Arial Re</vt:lpstr>
      <vt:lpstr>Calibri</vt:lpstr>
      <vt:lpstr>Courier New</vt:lpstr>
      <vt:lpstr>Franklin Gothic Medium</vt:lpstr>
      <vt:lpstr>Franklin Gothic Medium Cond</vt:lpstr>
      <vt:lpstr>Libre Franklin Medium</vt:lpstr>
      <vt:lpstr>Segoe UI</vt:lpstr>
      <vt:lpstr>Tahoma</vt:lpstr>
      <vt:lpstr>Times New Roman</vt:lpstr>
      <vt:lpstr>Wingdings</vt:lpstr>
      <vt:lpstr>Spanish_Template_12_6_2024</vt:lpstr>
      <vt:lpstr>PowerPoint Presentation</vt:lpstr>
      <vt:lpstr>PowerPoint Presentation</vt:lpstr>
      <vt:lpstr>PowerPoint Presentation</vt:lpstr>
      <vt:lpstr>PowerPoint Presentation</vt:lpstr>
      <vt:lpstr>PowerPoint Presentation</vt:lpstr>
      <vt:lpstr>Definición del caso</vt:lpstr>
      <vt:lpstr>Ejemplo: Definición de caso de Cólera</vt:lpstr>
      <vt:lpstr>Definición de caso en la vigilancia</vt:lpstr>
      <vt:lpstr>Definición de caso en la  vigilancia: Respuesta</vt:lpstr>
      <vt:lpstr>Definiciones de casos en la  vigilancia características</vt:lpstr>
      <vt:lpstr>Definición de caso en un brote</vt:lpstr>
      <vt:lpstr>Definiciones de caso de 3 niveles</vt:lpstr>
      <vt:lpstr>Definición de caso de  Chikungunya: Práctica (1/2)</vt:lpstr>
      <vt:lpstr>Definición de caso de  Chikungunya: Práctica (2/2)</vt:lpstr>
      <vt:lpstr>¿Una definición de caso siempre identifica los casos verdaderos? (1/11)</vt:lpstr>
      <vt:lpstr>¿Una definición de caso siempre identifica los casos verdaderos? (2/11)</vt:lpstr>
      <vt:lpstr>¿Una definición de caso siempre identifica los casos verdaderos? (3/11)</vt:lpstr>
      <vt:lpstr>¿Una definición de caso siempre identifica los casos verdaderos? (4/11)</vt:lpstr>
      <vt:lpstr>¿Una definición de caso siempre identifica los casos verdaderos? (5/11)</vt:lpstr>
      <vt:lpstr>¿Una definición de caso siempre identifica los casos verdaderos? (6/11)</vt:lpstr>
      <vt:lpstr>¿Una definición de caso siempre identifica los casos verdaderos? (7/11)</vt:lpstr>
      <vt:lpstr>¿Una definición de caso siempre identifica los casos verdaderos? (8/11)</vt:lpstr>
      <vt:lpstr>¿Una definición de caso siempre identifica los casos verdaderos? (9/11)</vt:lpstr>
      <vt:lpstr>¿Una definición de caso siempre identifica los casos verdaderos? (10/11)</vt:lpstr>
      <vt:lpstr>¿Una definición de caso siempre identifica los casos verdaderos? (11/11)</vt:lpstr>
      <vt:lpstr>Aplicación de las definiciones de caso </vt:lpstr>
      <vt:lpstr>Aplicación de las definiciones de  caso Ejemplo 1 (1/3)</vt:lpstr>
      <vt:lpstr>Aplicación de las definiciones de  caso Ejemplo 1 (2/3)</vt:lpstr>
      <vt:lpstr>Aplicación de las definiciones de  caso Ejemplo 1 (3/3)</vt:lpstr>
      <vt:lpstr>Aplicación de las definiciones de  caso Ejemplo 2 (1/2)</vt:lpstr>
      <vt:lpstr>Aplicación de las definiciones de  caso Ejemplo 2 (2/2)</vt:lpstr>
      <vt:lpstr>Definiciones de caso estandarizadas</vt:lpstr>
      <vt:lpstr>PowerPoint Presentation</vt:lpstr>
      <vt:lpstr>¿Qué es una lista de casos?</vt:lpstr>
      <vt:lpstr>Datos en una lista de casos: Enfermedades humanas</vt:lpstr>
      <vt:lpstr>Datos en una lista de casos: Enfermedades animales</vt:lpstr>
      <vt:lpstr>PowerPoint Presentation</vt:lpstr>
      <vt:lpstr>Listas de casos en Una Sola Salud</vt:lpstr>
      <vt:lpstr>Elaborar una lista de casos (1/3)</vt:lpstr>
      <vt:lpstr>Elaborar una lista de casos (2/3) </vt:lpstr>
      <vt:lpstr>Elaborar una lista de casos (3/3)</vt:lpstr>
      <vt:lpstr>Resumen de la lista de casos</vt:lpstr>
      <vt:lpstr>Resumen de las definiciones de casos</vt:lpstr>
      <vt:lpstr>Revisión de los objetivos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Albanna, Sara (CDC/GHC/DGHP)</dc:creator>
  <cp:keywords>, docId:ED8C48CB37D93BA72D9BB5691332F717</cp:keywords>
  <cp:lastModifiedBy>Gallagher, Darby (CDC/GHC/DGHP)</cp:lastModifiedBy>
  <cp:revision>46</cp:revision>
  <dcterms:created xsi:type="dcterms:W3CDTF">2024-01-30T15:38:17Z</dcterms:created>
  <dcterms:modified xsi:type="dcterms:W3CDTF">2025-03-18T17:25:00Z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2024-01-30T15:39:45Z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5cbe56f2-fdac-4d62-b99a-9f5a46643551</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